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326"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310"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24" r:id="rId49"/>
    <p:sldId id="325" r:id="rId50"/>
    <p:sldId id="327" r:id="rId51"/>
    <p:sldId id="315" r:id="rId52"/>
    <p:sldId id="316" r:id="rId53"/>
    <p:sldId id="317" r:id="rId54"/>
    <p:sldId id="318" r:id="rId55"/>
    <p:sldId id="319" r:id="rId56"/>
    <p:sldId id="320" r:id="rId57"/>
    <p:sldId id="321" r:id="rId58"/>
    <p:sldId id="322" r:id="rId59"/>
    <p:sldId id="323" r:id="rId60"/>
    <p:sldId id="311" r:id="rId61"/>
    <p:sldId id="312" r:id="rId62"/>
    <p:sldId id="328" r:id="rId63"/>
    <p:sldId id="331" r:id="rId64"/>
    <p:sldId id="329" r:id="rId65"/>
    <p:sldId id="313" r:id="rId66"/>
    <p:sldId id="314" r:id="rId67"/>
    <p:sldId id="330" r:id="rId68"/>
    <p:sldId id="333" r:id="rId69"/>
    <p:sldId id="303" r:id="rId70"/>
    <p:sldId id="304" r:id="rId7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58" d="100"/>
          <a:sy n="58" d="100"/>
        </p:scale>
        <p:origin x="88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910EAA-1F8A-4731-9FEE-D69BF5851B36}" type="datetimeFigureOut">
              <a:rPr lang="es-MX" smtClean="0"/>
              <a:t>03/06/2022</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F20AA9-7DA5-4A9D-AD87-3A76ADAC47F2}" type="slidenum">
              <a:rPr lang="es-MX" smtClean="0"/>
              <a:t>‹Nº›</a:t>
            </a:fld>
            <a:endParaRPr lang="es-MX"/>
          </a:p>
        </p:txBody>
      </p:sp>
    </p:spTree>
    <p:extLst>
      <p:ext uri="{BB962C8B-B14F-4D97-AF65-F5344CB8AC3E}">
        <p14:creationId xmlns:p14="http://schemas.microsoft.com/office/powerpoint/2010/main" val="2146320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455DD918-0CEC-4672-B317-AE4D702505B8}" type="slidenum">
              <a:rPr lang="es-MX" smtClean="0"/>
              <a:pPr/>
              <a:t>9</a:t>
            </a:fld>
            <a:endParaRPr lang="es-MX" dirty="0"/>
          </a:p>
        </p:txBody>
      </p:sp>
    </p:spTree>
    <p:extLst>
      <p:ext uri="{BB962C8B-B14F-4D97-AF65-F5344CB8AC3E}">
        <p14:creationId xmlns:p14="http://schemas.microsoft.com/office/powerpoint/2010/main" val="999433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4336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2588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026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3383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9039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8333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634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40786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3160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1962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04918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455DD918-0CEC-4672-B317-AE4D702505B8}" type="slidenum">
              <a:rPr lang="es-MX" smtClean="0"/>
              <a:pPr/>
              <a:t>28</a:t>
            </a:fld>
            <a:endParaRPr lang="es-MX" dirty="0"/>
          </a:p>
        </p:txBody>
      </p:sp>
    </p:spTree>
    <p:extLst>
      <p:ext uri="{BB962C8B-B14F-4D97-AF65-F5344CB8AC3E}">
        <p14:creationId xmlns:p14="http://schemas.microsoft.com/office/powerpoint/2010/main" val="1995650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2936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455DD918-0CEC-4672-B317-AE4D702505B8}" type="slidenum">
              <a:rPr lang="es-MX" smtClean="0"/>
              <a:pPr/>
              <a:t>30</a:t>
            </a:fld>
            <a:endParaRPr lang="es-MX" dirty="0"/>
          </a:p>
        </p:txBody>
      </p:sp>
    </p:spTree>
    <p:extLst>
      <p:ext uri="{BB962C8B-B14F-4D97-AF65-F5344CB8AC3E}">
        <p14:creationId xmlns:p14="http://schemas.microsoft.com/office/powerpoint/2010/main" val="2549306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455DD918-0CEC-4672-B317-AE4D702505B8}" type="slidenum">
              <a:rPr lang="es-MX" smtClean="0"/>
              <a:pPr/>
              <a:t>31</a:t>
            </a:fld>
            <a:endParaRPr lang="es-MX" dirty="0"/>
          </a:p>
        </p:txBody>
      </p:sp>
    </p:spTree>
    <p:extLst>
      <p:ext uri="{BB962C8B-B14F-4D97-AF65-F5344CB8AC3E}">
        <p14:creationId xmlns:p14="http://schemas.microsoft.com/office/powerpoint/2010/main" val="30662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0123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008045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223985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6329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3306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7348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3352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06188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2935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268959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177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47554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87037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76435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60595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138040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7596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455DD918-0CEC-4672-B317-AE4D702505B8}" type="slidenum">
              <a:rPr lang="es-MX" smtClean="0"/>
              <a:pPr/>
              <a:t>12</a:t>
            </a:fld>
            <a:endParaRPr lang="es-MX" dirty="0"/>
          </a:p>
        </p:txBody>
      </p:sp>
    </p:spTree>
    <p:extLst>
      <p:ext uri="{BB962C8B-B14F-4D97-AF65-F5344CB8AC3E}">
        <p14:creationId xmlns:p14="http://schemas.microsoft.com/office/powerpoint/2010/main" val="32472900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455DD918-0CEC-4672-B317-AE4D702505B8}" type="slidenum">
              <a:rPr lang="es-MX" smtClean="0"/>
              <a:pPr/>
              <a:t>48</a:t>
            </a:fld>
            <a:endParaRPr lang="es-MX" dirty="0"/>
          </a:p>
        </p:txBody>
      </p:sp>
    </p:spTree>
    <p:extLst>
      <p:ext uri="{BB962C8B-B14F-4D97-AF65-F5344CB8AC3E}">
        <p14:creationId xmlns:p14="http://schemas.microsoft.com/office/powerpoint/2010/main" val="40192252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455DD918-0CEC-4672-B317-AE4D702505B8}" type="slidenum">
              <a:rPr lang="es-MX" smtClean="0"/>
              <a:pPr/>
              <a:t>49</a:t>
            </a:fld>
            <a:endParaRPr lang="es-MX" dirty="0"/>
          </a:p>
        </p:txBody>
      </p:sp>
    </p:spTree>
    <p:extLst>
      <p:ext uri="{BB962C8B-B14F-4D97-AF65-F5344CB8AC3E}">
        <p14:creationId xmlns:p14="http://schemas.microsoft.com/office/powerpoint/2010/main" val="6308756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83279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931031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09585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963830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028170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04026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3795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7783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70330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910394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455DD918-0CEC-4672-B317-AE4D702505B8}" type="slidenum">
              <a:rPr lang="es-MX" smtClean="0"/>
              <a:pPr/>
              <a:t>60</a:t>
            </a:fld>
            <a:endParaRPr lang="es-MX" dirty="0"/>
          </a:p>
        </p:txBody>
      </p:sp>
    </p:spTree>
    <p:extLst>
      <p:ext uri="{BB962C8B-B14F-4D97-AF65-F5344CB8AC3E}">
        <p14:creationId xmlns:p14="http://schemas.microsoft.com/office/powerpoint/2010/main" val="33568395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455DD918-0CEC-4672-B317-AE4D702505B8}" type="slidenum">
              <a:rPr lang="es-MX" smtClean="0"/>
              <a:pPr/>
              <a:t>61</a:t>
            </a:fld>
            <a:endParaRPr lang="es-MX" dirty="0"/>
          </a:p>
        </p:txBody>
      </p:sp>
    </p:spTree>
    <p:extLst>
      <p:ext uri="{BB962C8B-B14F-4D97-AF65-F5344CB8AC3E}">
        <p14:creationId xmlns:p14="http://schemas.microsoft.com/office/powerpoint/2010/main" val="30869691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455DD918-0CEC-4672-B317-AE4D702505B8}" type="slidenum">
              <a:rPr lang="es-MX" smtClean="0"/>
              <a:pPr/>
              <a:t>62</a:t>
            </a:fld>
            <a:endParaRPr lang="es-MX" dirty="0"/>
          </a:p>
        </p:txBody>
      </p:sp>
    </p:spTree>
    <p:extLst>
      <p:ext uri="{BB962C8B-B14F-4D97-AF65-F5344CB8AC3E}">
        <p14:creationId xmlns:p14="http://schemas.microsoft.com/office/powerpoint/2010/main" val="6517234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455DD918-0CEC-4672-B317-AE4D702505B8}" type="slidenum">
              <a:rPr lang="es-MX" smtClean="0"/>
              <a:pPr/>
              <a:t>63</a:t>
            </a:fld>
            <a:endParaRPr lang="es-MX" dirty="0"/>
          </a:p>
        </p:txBody>
      </p:sp>
    </p:spTree>
    <p:extLst>
      <p:ext uri="{BB962C8B-B14F-4D97-AF65-F5344CB8AC3E}">
        <p14:creationId xmlns:p14="http://schemas.microsoft.com/office/powerpoint/2010/main" val="19227222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455DD918-0CEC-4672-B317-AE4D702505B8}" type="slidenum">
              <a:rPr lang="es-MX" smtClean="0"/>
              <a:pPr/>
              <a:t>64</a:t>
            </a:fld>
            <a:endParaRPr lang="es-MX" dirty="0"/>
          </a:p>
        </p:txBody>
      </p:sp>
    </p:spTree>
    <p:extLst>
      <p:ext uri="{BB962C8B-B14F-4D97-AF65-F5344CB8AC3E}">
        <p14:creationId xmlns:p14="http://schemas.microsoft.com/office/powerpoint/2010/main" val="31489394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455DD918-0CEC-4672-B317-AE4D702505B8}" type="slidenum">
              <a:rPr lang="es-MX" smtClean="0"/>
              <a:pPr/>
              <a:t>65</a:t>
            </a:fld>
            <a:endParaRPr lang="es-MX" dirty="0"/>
          </a:p>
        </p:txBody>
      </p:sp>
    </p:spTree>
    <p:extLst>
      <p:ext uri="{BB962C8B-B14F-4D97-AF65-F5344CB8AC3E}">
        <p14:creationId xmlns:p14="http://schemas.microsoft.com/office/powerpoint/2010/main" val="5859919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455DD918-0CEC-4672-B317-AE4D702505B8}" type="slidenum">
              <a:rPr lang="es-MX" smtClean="0"/>
              <a:pPr/>
              <a:t>66</a:t>
            </a:fld>
            <a:endParaRPr lang="es-MX" dirty="0"/>
          </a:p>
        </p:txBody>
      </p:sp>
    </p:spTree>
    <p:extLst>
      <p:ext uri="{BB962C8B-B14F-4D97-AF65-F5344CB8AC3E}">
        <p14:creationId xmlns:p14="http://schemas.microsoft.com/office/powerpoint/2010/main" val="31992459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455DD918-0CEC-4672-B317-AE4D702505B8}" type="slidenum">
              <a:rPr lang="es-MX" smtClean="0"/>
              <a:pPr/>
              <a:t>67</a:t>
            </a:fld>
            <a:endParaRPr lang="es-MX" dirty="0"/>
          </a:p>
        </p:txBody>
      </p:sp>
    </p:spTree>
    <p:extLst>
      <p:ext uri="{BB962C8B-B14F-4D97-AF65-F5344CB8AC3E}">
        <p14:creationId xmlns:p14="http://schemas.microsoft.com/office/powerpoint/2010/main" val="18891175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455DD918-0CEC-4672-B317-AE4D702505B8}" type="slidenum">
              <a:rPr lang="es-MX" smtClean="0"/>
              <a:pPr/>
              <a:t>68</a:t>
            </a:fld>
            <a:endParaRPr lang="es-MX" dirty="0"/>
          </a:p>
        </p:txBody>
      </p:sp>
    </p:spTree>
    <p:extLst>
      <p:ext uri="{BB962C8B-B14F-4D97-AF65-F5344CB8AC3E}">
        <p14:creationId xmlns:p14="http://schemas.microsoft.com/office/powerpoint/2010/main" val="291823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1911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78981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455DD918-0CEC-4672-B317-AE4D702505B8}" type="slidenum">
              <a:rPr lang="es-MX" smtClean="0"/>
              <a:pPr/>
              <a:t>70</a:t>
            </a:fld>
            <a:endParaRPr lang="es-MX" dirty="0"/>
          </a:p>
        </p:txBody>
      </p:sp>
    </p:spTree>
    <p:extLst>
      <p:ext uri="{BB962C8B-B14F-4D97-AF65-F5344CB8AC3E}">
        <p14:creationId xmlns:p14="http://schemas.microsoft.com/office/powerpoint/2010/main" val="3939236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455DD918-0CEC-4672-B317-AE4D702505B8}" type="slidenum">
              <a:rPr lang="es-MX" smtClean="0"/>
              <a:pPr/>
              <a:t>15</a:t>
            </a:fld>
            <a:endParaRPr lang="es-MX" dirty="0"/>
          </a:p>
        </p:txBody>
      </p:sp>
    </p:spTree>
    <p:extLst>
      <p:ext uri="{BB962C8B-B14F-4D97-AF65-F5344CB8AC3E}">
        <p14:creationId xmlns:p14="http://schemas.microsoft.com/office/powerpoint/2010/main" val="2212403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455DD918-0CEC-4672-B317-AE4D702505B8}" type="slidenum">
              <a:rPr lang="es-MX" smtClean="0"/>
              <a:pPr/>
              <a:t>16</a:t>
            </a:fld>
            <a:endParaRPr lang="es-MX" dirty="0"/>
          </a:p>
        </p:txBody>
      </p:sp>
    </p:spTree>
    <p:extLst>
      <p:ext uri="{BB962C8B-B14F-4D97-AF65-F5344CB8AC3E}">
        <p14:creationId xmlns:p14="http://schemas.microsoft.com/office/powerpoint/2010/main" val="3040129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5DD918-0CEC-4672-B317-AE4D702505B8}"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669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p:cNvSpPr>
            <a:spLocks noGrp="1"/>
          </p:cNvSpPr>
          <p:nvPr>
            <p:ph type="dt" sz="half" idx="10"/>
          </p:nvPr>
        </p:nvSpPr>
        <p:spPr/>
        <p:txBody>
          <a:bodyPr/>
          <a:lstStyle/>
          <a:p>
            <a:fld id="{F9B3C3D5-F253-46A7-A01A-F5DC0A06EB53}" type="datetimeFigureOut">
              <a:rPr lang="es-MX" smtClean="0"/>
              <a:t>03/06/2022</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797160A1-CA04-43E1-A57C-43AA0383A2BB}" type="slidenum">
              <a:rPr lang="es-MX" smtClean="0"/>
              <a:t>‹Nº›</a:t>
            </a:fld>
            <a:endParaRPr lang="es-MX"/>
          </a:p>
        </p:txBody>
      </p:sp>
    </p:spTree>
    <p:extLst>
      <p:ext uri="{BB962C8B-B14F-4D97-AF65-F5344CB8AC3E}">
        <p14:creationId xmlns:p14="http://schemas.microsoft.com/office/powerpoint/2010/main" val="2431686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F9B3C3D5-F253-46A7-A01A-F5DC0A06EB53}" type="datetimeFigureOut">
              <a:rPr lang="es-MX" smtClean="0"/>
              <a:t>03/06/2022</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797160A1-CA04-43E1-A57C-43AA0383A2BB}" type="slidenum">
              <a:rPr lang="es-MX" smtClean="0"/>
              <a:t>‹Nº›</a:t>
            </a:fld>
            <a:endParaRPr lang="es-MX"/>
          </a:p>
        </p:txBody>
      </p:sp>
    </p:spTree>
    <p:extLst>
      <p:ext uri="{BB962C8B-B14F-4D97-AF65-F5344CB8AC3E}">
        <p14:creationId xmlns:p14="http://schemas.microsoft.com/office/powerpoint/2010/main" val="313085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F9B3C3D5-F253-46A7-A01A-F5DC0A06EB53}" type="datetimeFigureOut">
              <a:rPr lang="es-MX" smtClean="0"/>
              <a:t>03/06/2022</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797160A1-CA04-43E1-A57C-43AA0383A2BB}" type="slidenum">
              <a:rPr lang="es-MX" smtClean="0"/>
              <a:t>‹Nº›</a:t>
            </a:fld>
            <a:endParaRPr lang="es-MX"/>
          </a:p>
        </p:txBody>
      </p:sp>
    </p:spTree>
    <p:extLst>
      <p:ext uri="{BB962C8B-B14F-4D97-AF65-F5344CB8AC3E}">
        <p14:creationId xmlns:p14="http://schemas.microsoft.com/office/powerpoint/2010/main" val="3386555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F9B3C3D5-F253-46A7-A01A-F5DC0A06EB53}" type="datetimeFigureOut">
              <a:rPr lang="es-MX" smtClean="0"/>
              <a:t>03/06/2022</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797160A1-CA04-43E1-A57C-43AA0383A2BB}" type="slidenum">
              <a:rPr lang="es-MX" smtClean="0"/>
              <a:t>‹Nº›</a:t>
            </a:fld>
            <a:endParaRPr lang="es-MX"/>
          </a:p>
        </p:txBody>
      </p:sp>
    </p:spTree>
    <p:extLst>
      <p:ext uri="{BB962C8B-B14F-4D97-AF65-F5344CB8AC3E}">
        <p14:creationId xmlns:p14="http://schemas.microsoft.com/office/powerpoint/2010/main" val="2719725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F9B3C3D5-F253-46A7-A01A-F5DC0A06EB53}" type="datetimeFigureOut">
              <a:rPr lang="es-MX" smtClean="0"/>
              <a:t>03/06/2022</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797160A1-CA04-43E1-A57C-43AA0383A2BB}" type="slidenum">
              <a:rPr lang="es-MX" smtClean="0"/>
              <a:t>‹Nº›</a:t>
            </a:fld>
            <a:endParaRPr lang="es-MX"/>
          </a:p>
        </p:txBody>
      </p:sp>
    </p:spTree>
    <p:extLst>
      <p:ext uri="{BB962C8B-B14F-4D97-AF65-F5344CB8AC3E}">
        <p14:creationId xmlns:p14="http://schemas.microsoft.com/office/powerpoint/2010/main" val="2065764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p:txBody>
          <a:bodyPr/>
          <a:lstStyle/>
          <a:p>
            <a:fld id="{F9B3C3D5-F253-46A7-A01A-F5DC0A06EB53}" type="datetimeFigureOut">
              <a:rPr lang="es-MX" smtClean="0"/>
              <a:t>03/06/2022</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797160A1-CA04-43E1-A57C-43AA0383A2BB}" type="slidenum">
              <a:rPr lang="es-MX" smtClean="0"/>
              <a:t>‹Nº›</a:t>
            </a:fld>
            <a:endParaRPr lang="es-MX"/>
          </a:p>
        </p:txBody>
      </p:sp>
    </p:spTree>
    <p:extLst>
      <p:ext uri="{BB962C8B-B14F-4D97-AF65-F5344CB8AC3E}">
        <p14:creationId xmlns:p14="http://schemas.microsoft.com/office/powerpoint/2010/main" val="1540941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p:txBody>
          <a:bodyPr/>
          <a:lstStyle/>
          <a:p>
            <a:fld id="{F9B3C3D5-F253-46A7-A01A-F5DC0A06EB53}" type="datetimeFigureOut">
              <a:rPr lang="es-MX" smtClean="0"/>
              <a:t>03/06/2022</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797160A1-CA04-43E1-A57C-43AA0383A2BB}" type="slidenum">
              <a:rPr lang="es-MX" smtClean="0"/>
              <a:t>‹Nº›</a:t>
            </a:fld>
            <a:endParaRPr lang="es-MX"/>
          </a:p>
        </p:txBody>
      </p:sp>
    </p:spTree>
    <p:extLst>
      <p:ext uri="{BB962C8B-B14F-4D97-AF65-F5344CB8AC3E}">
        <p14:creationId xmlns:p14="http://schemas.microsoft.com/office/powerpoint/2010/main" val="2290847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p:txBody>
          <a:bodyPr/>
          <a:lstStyle/>
          <a:p>
            <a:fld id="{F9B3C3D5-F253-46A7-A01A-F5DC0A06EB53}" type="datetimeFigureOut">
              <a:rPr lang="es-MX" smtClean="0"/>
              <a:t>03/06/2022</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797160A1-CA04-43E1-A57C-43AA0383A2BB}" type="slidenum">
              <a:rPr lang="es-MX" smtClean="0"/>
              <a:t>‹Nº›</a:t>
            </a:fld>
            <a:endParaRPr lang="es-MX"/>
          </a:p>
        </p:txBody>
      </p:sp>
    </p:spTree>
    <p:extLst>
      <p:ext uri="{BB962C8B-B14F-4D97-AF65-F5344CB8AC3E}">
        <p14:creationId xmlns:p14="http://schemas.microsoft.com/office/powerpoint/2010/main" val="3889350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9B3C3D5-F253-46A7-A01A-F5DC0A06EB53}" type="datetimeFigureOut">
              <a:rPr lang="es-MX" smtClean="0"/>
              <a:t>03/06/2022</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797160A1-CA04-43E1-A57C-43AA0383A2BB}" type="slidenum">
              <a:rPr lang="es-MX" smtClean="0"/>
              <a:t>‹Nº›</a:t>
            </a:fld>
            <a:endParaRPr lang="es-MX"/>
          </a:p>
        </p:txBody>
      </p:sp>
    </p:spTree>
    <p:extLst>
      <p:ext uri="{BB962C8B-B14F-4D97-AF65-F5344CB8AC3E}">
        <p14:creationId xmlns:p14="http://schemas.microsoft.com/office/powerpoint/2010/main" val="3038367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F9B3C3D5-F253-46A7-A01A-F5DC0A06EB53}" type="datetimeFigureOut">
              <a:rPr lang="es-MX" smtClean="0"/>
              <a:t>03/06/2022</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797160A1-CA04-43E1-A57C-43AA0383A2BB}" type="slidenum">
              <a:rPr lang="es-MX" smtClean="0"/>
              <a:t>‹Nº›</a:t>
            </a:fld>
            <a:endParaRPr lang="es-MX"/>
          </a:p>
        </p:txBody>
      </p:sp>
    </p:spTree>
    <p:extLst>
      <p:ext uri="{BB962C8B-B14F-4D97-AF65-F5344CB8AC3E}">
        <p14:creationId xmlns:p14="http://schemas.microsoft.com/office/powerpoint/2010/main" val="460967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F9B3C3D5-F253-46A7-A01A-F5DC0A06EB53}" type="datetimeFigureOut">
              <a:rPr lang="es-MX" smtClean="0"/>
              <a:t>03/06/2022</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797160A1-CA04-43E1-A57C-43AA0383A2BB}" type="slidenum">
              <a:rPr lang="es-MX" smtClean="0"/>
              <a:t>‹Nº›</a:t>
            </a:fld>
            <a:endParaRPr lang="es-MX"/>
          </a:p>
        </p:txBody>
      </p:sp>
    </p:spTree>
    <p:extLst>
      <p:ext uri="{BB962C8B-B14F-4D97-AF65-F5344CB8AC3E}">
        <p14:creationId xmlns:p14="http://schemas.microsoft.com/office/powerpoint/2010/main" val="3039822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B3C3D5-F253-46A7-A01A-F5DC0A06EB53}" type="datetimeFigureOut">
              <a:rPr lang="es-MX" smtClean="0"/>
              <a:t>03/06/2022</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7160A1-CA04-43E1-A57C-43AA0383A2BB}" type="slidenum">
              <a:rPr lang="es-MX" smtClean="0"/>
              <a:t>‹Nº›</a:t>
            </a:fld>
            <a:endParaRPr lang="es-MX"/>
          </a:p>
        </p:txBody>
      </p:sp>
    </p:spTree>
    <p:extLst>
      <p:ext uri="{BB962C8B-B14F-4D97-AF65-F5344CB8AC3E}">
        <p14:creationId xmlns:p14="http://schemas.microsoft.com/office/powerpoint/2010/main" val="3322263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30.emf"/></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32.emf"/><Relationship Id="rId4" Type="http://schemas.openxmlformats.org/officeDocument/2006/relationships/image" Target="../media/image31.emf"/></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33.emf"/></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37.emf"/><Relationship Id="rId5" Type="http://schemas.openxmlformats.org/officeDocument/2006/relationships/package" Target="../embeddings/Microsoft_Word_Document.docx"/><Relationship Id="rId4" Type="http://schemas.openxmlformats.org/officeDocument/2006/relationships/image" Target="../media/image36.emf"/></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package" Target="../embeddings/Microsoft_Word_Document1.docx"/></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hyperlink" Target="mailto:asuntoslaboralesces61@snte.org.mx"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093644" y="1425146"/>
            <a:ext cx="4653146" cy="4612622"/>
          </a:xfrm>
          <a:ln w="19050">
            <a:solidFill>
              <a:schemeClr val="tx1"/>
            </a:solidFill>
          </a:ln>
        </p:spPr>
        <p:txBody>
          <a:bodyPr>
            <a:noAutofit/>
          </a:bodyPr>
          <a:lstStyle/>
          <a:p>
            <a:pPr algn="just"/>
            <a:r>
              <a:rPr lang="es-MX" sz="5400" b="1" dirty="0">
                <a:solidFill>
                  <a:schemeClr val="tx1"/>
                </a:solidFill>
              </a:rPr>
              <a:t>Curso - Taller para secretarios Generales y RCT de la sección 61.</a:t>
            </a:r>
            <a:br>
              <a:rPr lang="es-MX" sz="5400" b="1" dirty="0">
                <a:solidFill>
                  <a:schemeClr val="tx1"/>
                </a:solidFill>
              </a:rPr>
            </a:br>
            <a:br>
              <a:rPr lang="es-MX" sz="5400" dirty="0">
                <a:solidFill>
                  <a:schemeClr val="tx1"/>
                </a:solidFill>
              </a:rPr>
            </a:br>
            <a:r>
              <a:rPr lang="es-MX" sz="5400" dirty="0">
                <a:solidFill>
                  <a:schemeClr val="accent2"/>
                </a:solidFill>
              </a:rPr>
              <a:t>Junio 2022</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9371" y="-123567"/>
            <a:ext cx="7200800" cy="1548713"/>
          </a:xfrm>
          <a:prstGeom prst="rect">
            <a:avLst/>
          </a:prstGeom>
        </p:spPr>
      </p:pic>
      <p:pic>
        <p:nvPicPr>
          <p:cNvPr id="1026" name="Picture 2" descr="https://snte.org.mx/seccion61/wp-content/uploads/sites/58/2020/01/imagensnte-600x4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2671" y="1425146"/>
            <a:ext cx="5033956" cy="4612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299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873376" y="1680520"/>
            <a:ext cx="7578383" cy="4212986"/>
          </a:xfrm>
          <a:solidFill>
            <a:schemeClr val="bg1"/>
          </a:solidFill>
          <a:ln w="57150">
            <a:solidFill>
              <a:srgbClr val="FFC000"/>
            </a:solidFill>
          </a:ln>
        </p:spPr>
        <p:style>
          <a:lnRef idx="1">
            <a:schemeClr val="accent3"/>
          </a:lnRef>
          <a:fillRef idx="3">
            <a:schemeClr val="accent3"/>
          </a:fillRef>
          <a:effectRef idx="2">
            <a:schemeClr val="accent3"/>
          </a:effectRef>
          <a:fontRef idx="minor">
            <a:schemeClr val="lt1"/>
          </a:fontRef>
        </p:style>
        <p:txBody>
          <a:bodyPr>
            <a:noAutofit/>
          </a:bodyPr>
          <a:lstStyle/>
          <a:p>
            <a:pPr algn="just">
              <a:spcBef>
                <a:spcPts val="0"/>
              </a:spcBef>
            </a:pPr>
            <a:br>
              <a:rPr lang="es-MX" sz="4000" b="1" dirty="0">
                <a:solidFill>
                  <a:schemeClr val="accent5"/>
                </a:solidFill>
                <a:latin typeface="Calibri" panose="020F0502020204030204" pitchFamily="34" charset="0"/>
                <a:ea typeface="Montserrat"/>
                <a:cs typeface="Calibri" panose="020F0502020204030204" pitchFamily="34" charset="0"/>
                <a:sym typeface="Montserrat"/>
              </a:rPr>
            </a:br>
            <a:r>
              <a:rPr lang="es-MX" sz="4400" b="1" dirty="0">
                <a:solidFill>
                  <a:srgbClr val="7030A0"/>
                </a:solidFill>
                <a:latin typeface="Calibri" panose="020F0502020204030204" pitchFamily="34" charset="0"/>
                <a:ea typeface="Montserrat"/>
                <a:cs typeface="Calibri" panose="020F0502020204030204" pitchFamily="34" charset="0"/>
                <a:sym typeface="Montserrat"/>
              </a:rPr>
              <a:t>NUMERALES DE LA MINUTA SEP-SNTE.</a:t>
            </a:r>
            <a:br>
              <a:rPr lang="es-MX" sz="4400" b="1" dirty="0">
                <a:solidFill>
                  <a:srgbClr val="7030A0"/>
                </a:solidFill>
                <a:latin typeface="Calibri" panose="020F0502020204030204" pitchFamily="34" charset="0"/>
                <a:ea typeface="Montserrat"/>
                <a:cs typeface="Calibri" panose="020F0502020204030204" pitchFamily="34" charset="0"/>
                <a:sym typeface="Montserrat"/>
              </a:rPr>
            </a:br>
            <a:br>
              <a:rPr lang="es-MX" sz="4000" b="1" dirty="0">
                <a:solidFill>
                  <a:schemeClr val="accent5"/>
                </a:solidFill>
                <a:latin typeface="Calibri" panose="020F0502020204030204" pitchFamily="34" charset="0"/>
                <a:ea typeface="Montserrat"/>
                <a:cs typeface="Calibri" panose="020F0502020204030204" pitchFamily="34" charset="0"/>
                <a:sym typeface="Montserrat"/>
              </a:rPr>
            </a:br>
            <a:r>
              <a:rPr lang="es-MX" sz="3200" dirty="0">
                <a:solidFill>
                  <a:prstClr val="black"/>
                </a:solidFill>
                <a:latin typeface="Calibri" panose="020F0502020204030204" pitchFamily="34" charset="0"/>
                <a:ea typeface="+mj-ea"/>
                <a:cs typeface="Calibri" panose="020F0502020204030204" pitchFamily="34" charset="0"/>
              </a:rPr>
              <a:t> </a:t>
            </a:r>
            <a:r>
              <a:rPr lang="es-MX" sz="4000" dirty="0">
                <a:solidFill>
                  <a:prstClr val="black"/>
                </a:solidFill>
                <a:latin typeface="Calibri" panose="020F0502020204030204" pitchFamily="34" charset="0"/>
                <a:ea typeface="+mj-ea"/>
                <a:cs typeface="Calibri" panose="020F0502020204030204" pitchFamily="34" charset="0"/>
              </a:rPr>
              <a:t>Numerales de las minutas 2019, 2020 y 2021; 	17, 18 y 25 respectivamente, de las Minutas 	de Negociación Salarial</a:t>
            </a:r>
            <a:r>
              <a:rPr lang="es-MX" sz="3200" dirty="0">
                <a:solidFill>
                  <a:prstClr val="black"/>
                </a:solidFill>
                <a:latin typeface="Calibri" panose="020F0502020204030204" pitchFamily="34" charset="0"/>
                <a:ea typeface="+mj-ea"/>
                <a:cs typeface="Calibri" panose="020F0502020204030204" pitchFamily="34" charset="0"/>
              </a:rPr>
              <a:t>.</a:t>
            </a:r>
            <a:endParaRPr lang="es-MX" sz="40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sp>
        <p:nvSpPr>
          <p:cNvPr id="3"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ES" dirty="0">
              <a:solidFill>
                <a:prstClr val="black"/>
              </a:solidFill>
              <a:latin typeface="Trebuchet MS" panose="020B0603020202020204"/>
            </a:endParaRPr>
          </a:p>
        </p:txBody>
      </p:sp>
      <p:sp>
        <p:nvSpPr>
          <p:cNvPr id="6" name="Rectangle 3"/>
          <p:cNvSpPr>
            <a:spLocks noChangeArrowheads="1"/>
          </p:cNvSpPr>
          <p:nvPr/>
        </p:nvSpPr>
        <p:spPr bwMode="auto">
          <a:xfrm>
            <a:off x="1873376"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975" y="-243408"/>
            <a:ext cx="7200800" cy="2380054"/>
          </a:xfrm>
          <a:prstGeom prst="rect">
            <a:avLst/>
          </a:prstGeom>
          <a:ln>
            <a:noFill/>
          </a:ln>
        </p:spPr>
      </p:pic>
    </p:spTree>
    <p:extLst>
      <p:ext uri="{BB962C8B-B14F-4D97-AF65-F5344CB8AC3E}">
        <p14:creationId xmlns:p14="http://schemas.microsoft.com/office/powerpoint/2010/main" val="857124378"/>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459432"/>
            <a:ext cx="7200800" cy="2380054"/>
          </a:xfrm>
          <a:prstGeom prst="rect">
            <a:avLst/>
          </a:prstGeom>
        </p:spPr>
      </p:pic>
      <p:sp>
        <p:nvSpPr>
          <p:cNvPr id="3" name="Título 2"/>
          <p:cNvSpPr>
            <a:spLocks noGrp="1"/>
          </p:cNvSpPr>
          <p:nvPr>
            <p:ph type="ctrTitle"/>
          </p:nvPr>
        </p:nvSpPr>
        <p:spPr>
          <a:xfrm>
            <a:off x="1910975" y="1740895"/>
            <a:ext cx="8514065" cy="4424421"/>
          </a:xfrm>
          <a:ln w="38100">
            <a:solidFill>
              <a:schemeClr val="accent3"/>
            </a:solidFill>
          </a:ln>
        </p:spPr>
        <p:txBody>
          <a:bodyPr>
            <a:normAutofit fontScale="90000"/>
          </a:bodyPr>
          <a:lstStyle/>
          <a:p>
            <a:pPr algn="ct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600" b="1" dirty="0">
                <a:solidFill>
                  <a:schemeClr val="accent2"/>
                </a:solidFill>
                <a:latin typeface="Calibri" panose="020F0502020204030204" pitchFamily="34" charset="0"/>
                <a:cs typeface="Calibri" panose="020F0502020204030204" pitchFamily="34" charset="0"/>
              </a:rPr>
              <a:t>MINUTA 2019 </a:t>
            </a:r>
            <a:br>
              <a:rPr lang="es-MX" sz="3600" b="1" dirty="0">
                <a:solidFill>
                  <a:schemeClr val="accent4"/>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dirty="0">
                <a:latin typeface="Calibri" panose="020F0502020204030204" pitchFamily="34" charset="0"/>
                <a:cs typeface="Calibri" panose="020F0502020204030204" pitchFamily="34" charset="0"/>
              </a:rPr>
            </a:br>
            <a:endParaRPr lang="es-MX" sz="3200" dirty="0">
              <a:solidFill>
                <a:schemeClr val="accent5"/>
              </a:solidFill>
            </a:endParaRPr>
          </a:p>
        </p:txBody>
      </p:sp>
      <p:pic>
        <p:nvPicPr>
          <p:cNvPr id="5" name="Imagen 4" descr="Interfaz de usuario gráfica, Texto, Aplicación, Word&#10;&#10;Descripción generada automáticamente">
            <a:extLst>
              <a:ext uri="{FF2B5EF4-FFF2-40B4-BE49-F238E27FC236}">
                <a16:creationId xmlns:a16="http://schemas.microsoft.com/office/drawing/2014/main" id="{19B27669-CFAF-4F52-9EDC-EBF0E4F88279}"/>
              </a:ext>
            </a:extLst>
          </p:cNvPr>
          <p:cNvPicPr>
            <a:picLocks noChangeAspect="1"/>
          </p:cNvPicPr>
          <p:nvPr/>
        </p:nvPicPr>
        <p:blipFill rotWithShape="1">
          <a:blip r:embed="rId4"/>
          <a:srcRect l="25588" t="37400" r="24801" b="34601"/>
          <a:stretch/>
        </p:blipFill>
        <p:spPr>
          <a:xfrm>
            <a:off x="2000105" y="2646770"/>
            <a:ext cx="8144112" cy="3518546"/>
          </a:xfrm>
          <a:prstGeom prst="rect">
            <a:avLst/>
          </a:prstGeom>
        </p:spPr>
      </p:pic>
      <p:cxnSp>
        <p:nvCxnSpPr>
          <p:cNvPr id="6" name="Conector recto 5">
            <a:extLst>
              <a:ext uri="{FF2B5EF4-FFF2-40B4-BE49-F238E27FC236}">
                <a16:creationId xmlns:a16="http://schemas.microsoft.com/office/drawing/2014/main" id="{4B80440A-7762-4CEA-8055-B5AAFA053726}"/>
              </a:ext>
            </a:extLst>
          </p:cNvPr>
          <p:cNvCxnSpPr>
            <a:cxnSpLocks/>
          </p:cNvCxnSpPr>
          <p:nvPr/>
        </p:nvCxnSpPr>
        <p:spPr>
          <a:xfrm>
            <a:off x="5632884" y="4406043"/>
            <a:ext cx="4392488"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70F1AA87-E6BE-4102-9D30-3672FF821984}"/>
              </a:ext>
            </a:extLst>
          </p:cNvPr>
          <p:cNvCxnSpPr>
            <a:cxnSpLocks/>
          </p:cNvCxnSpPr>
          <p:nvPr/>
        </p:nvCxnSpPr>
        <p:spPr>
          <a:xfrm>
            <a:off x="4747173" y="4743751"/>
            <a:ext cx="5328592" cy="0"/>
          </a:xfrm>
          <a:prstGeom prst="line">
            <a:avLst/>
          </a:prstGeom>
          <a:ln w="57150">
            <a:solidFill>
              <a:schemeClr val="accent4"/>
            </a:solidFill>
          </a:ln>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B33C12B8-06F7-438F-A766-C42E4F966F0D}"/>
              </a:ext>
            </a:extLst>
          </p:cNvPr>
          <p:cNvCxnSpPr>
            <a:cxnSpLocks/>
          </p:cNvCxnSpPr>
          <p:nvPr/>
        </p:nvCxnSpPr>
        <p:spPr>
          <a:xfrm>
            <a:off x="3431704" y="5733256"/>
            <a:ext cx="2376264" cy="0"/>
          </a:xfrm>
          <a:prstGeom prst="line">
            <a:avLst/>
          </a:prstGeom>
          <a:ln w="57150">
            <a:solidFill>
              <a:schemeClr val="accent4"/>
            </a:solidFill>
          </a:ln>
        </p:spPr>
        <p:style>
          <a:lnRef idx="1">
            <a:schemeClr val="dk1"/>
          </a:lnRef>
          <a:fillRef idx="0">
            <a:schemeClr val="dk1"/>
          </a:fillRef>
          <a:effectRef idx="0">
            <a:schemeClr val="dk1"/>
          </a:effectRef>
          <a:fontRef idx="minor">
            <a:schemeClr val="tx1"/>
          </a:fontRef>
        </p:style>
      </p:cxnSp>
      <p:sp>
        <p:nvSpPr>
          <p:cNvPr id="4" name="Elipse 3">
            <a:extLst>
              <a:ext uri="{FF2B5EF4-FFF2-40B4-BE49-F238E27FC236}">
                <a16:creationId xmlns:a16="http://schemas.microsoft.com/office/drawing/2014/main" id="{A0B53274-DC30-498F-B8DF-F182BDFFDD4E}"/>
              </a:ext>
            </a:extLst>
          </p:cNvPr>
          <p:cNvSpPr/>
          <p:nvPr/>
        </p:nvSpPr>
        <p:spPr>
          <a:xfrm>
            <a:off x="2185662" y="4006524"/>
            <a:ext cx="2326162" cy="399519"/>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 name="Elipse 14">
            <a:extLst>
              <a:ext uri="{FF2B5EF4-FFF2-40B4-BE49-F238E27FC236}">
                <a16:creationId xmlns:a16="http://schemas.microsoft.com/office/drawing/2014/main" id="{2ED26B56-F73A-426A-839F-FC9F163FF16A}"/>
              </a:ext>
            </a:extLst>
          </p:cNvPr>
          <p:cNvSpPr/>
          <p:nvPr/>
        </p:nvSpPr>
        <p:spPr>
          <a:xfrm>
            <a:off x="5388037" y="3658260"/>
            <a:ext cx="4687728" cy="399519"/>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Elipse 6">
            <a:extLst>
              <a:ext uri="{FF2B5EF4-FFF2-40B4-BE49-F238E27FC236}">
                <a16:creationId xmlns:a16="http://schemas.microsoft.com/office/drawing/2014/main" id="{4A51B300-8873-483D-886E-08E972E5D9D6}"/>
              </a:ext>
            </a:extLst>
          </p:cNvPr>
          <p:cNvSpPr/>
          <p:nvPr/>
        </p:nvSpPr>
        <p:spPr>
          <a:xfrm>
            <a:off x="6893025" y="4653136"/>
            <a:ext cx="936103" cy="438807"/>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768535317"/>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MX" dirty="0">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ES" dirty="0">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6184" y="-652220"/>
            <a:ext cx="7200800" cy="2380054"/>
          </a:xfrm>
          <a:prstGeom prst="rect">
            <a:avLst/>
          </a:prstGeom>
        </p:spPr>
      </p:pic>
      <p:sp>
        <p:nvSpPr>
          <p:cNvPr id="3" name="Título 2"/>
          <p:cNvSpPr>
            <a:spLocks noGrp="1"/>
          </p:cNvSpPr>
          <p:nvPr>
            <p:ph type="ctrTitle"/>
          </p:nvPr>
        </p:nvSpPr>
        <p:spPr>
          <a:xfrm>
            <a:off x="1716834" y="1460627"/>
            <a:ext cx="8323240" cy="4170304"/>
          </a:xfrm>
          <a:ln w="38100">
            <a:solidFill>
              <a:schemeClr val="accent3"/>
            </a:solidFill>
          </a:ln>
        </p:spPr>
        <p:txBody>
          <a:bodyPr>
            <a:normAutofit fontScale="90000"/>
          </a:bodyPr>
          <a:lstStyle/>
          <a:p>
            <a:pPr algn="ct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600" b="1" dirty="0">
                <a:solidFill>
                  <a:schemeClr val="accent2"/>
                </a:solidFill>
                <a:latin typeface="Calibri" panose="020F0502020204030204" pitchFamily="34" charset="0"/>
                <a:cs typeface="Calibri" panose="020F0502020204030204" pitchFamily="34" charset="0"/>
              </a:rPr>
              <a:t>MINUTA 2020 </a:t>
            </a:r>
            <a:br>
              <a:rPr lang="es-MX" sz="3200" b="1" dirty="0">
                <a:solidFill>
                  <a:schemeClr val="accent2"/>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dirty="0">
                <a:latin typeface="Calibri" panose="020F0502020204030204" pitchFamily="34" charset="0"/>
                <a:cs typeface="Calibri" panose="020F0502020204030204" pitchFamily="34" charset="0"/>
              </a:rPr>
            </a:br>
            <a:endParaRPr lang="es-MX" sz="3200" dirty="0">
              <a:solidFill>
                <a:schemeClr val="accent5"/>
              </a:solidFill>
            </a:endParaRPr>
          </a:p>
        </p:txBody>
      </p:sp>
      <p:pic>
        <p:nvPicPr>
          <p:cNvPr id="5" name="Imagen 4" descr="Interfaz de usuario gráfica, Texto, Aplicación, Word&#10;&#10;Descripción generada automáticamente">
            <a:extLst>
              <a:ext uri="{FF2B5EF4-FFF2-40B4-BE49-F238E27FC236}">
                <a16:creationId xmlns:a16="http://schemas.microsoft.com/office/drawing/2014/main" id="{B7422D51-748E-4303-9825-373138139DE2}"/>
              </a:ext>
            </a:extLst>
          </p:cNvPr>
          <p:cNvPicPr>
            <a:picLocks noChangeAspect="1"/>
          </p:cNvPicPr>
          <p:nvPr/>
        </p:nvPicPr>
        <p:blipFill rotWithShape="1">
          <a:blip r:embed="rId4"/>
          <a:srcRect l="19288" t="37400" r="33463" b="47200"/>
          <a:stretch/>
        </p:blipFill>
        <p:spPr>
          <a:xfrm>
            <a:off x="1989454" y="2395597"/>
            <a:ext cx="7778000" cy="1077501"/>
          </a:xfrm>
          <a:prstGeom prst="rect">
            <a:avLst/>
          </a:prstGeom>
        </p:spPr>
      </p:pic>
      <p:pic>
        <p:nvPicPr>
          <p:cNvPr id="7" name="Imagen 6" descr="Interfaz de usuario gráfica, Texto, Aplicación, Word&#10;&#10;Descripción generada automáticamente">
            <a:extLst>
              <a:ext uri="{FF2B5EF4-FFF2-40B4-BE49-F238E27FC236}">
                <a16:creationId xmlns:a16="http://schemas.microsoft.com/office/drawing/2014/main" id="{E4385E3A-796D-4987-8B47-053127166664}"/>
              </a:ext>
            </a:extLst>
          </p:cNvPr>
          <p:cNvPicPr>
            <a:picLocks noChangeAspect="1"/>
          </p:cNvPicPr>
          <p:nvPr/>
        </p:nvPicPr>
        <p:blipFill rotWithShape="1">
          <a:blip r:embed="rId4"/>
          <a:srcRect l="19381" t="71809" r="32582" b="8940"/>
          <a:stretch/>
        </p:blipFill>
        <p:spPr>
          <a:xfrm>
            <a:off x="1914253" y="3473098"/>
            <a:ext cx="7997060" cy="1964220"/>
          </a:xfrm>
          <a:prstGeom prst="rect">
            <a:avLst/>
          </a:prstGeom>
        </p:spPr>
      </p:pic>
      <p:cxnSp>
        <p:nvCxnSpPr>
          <p:cNvPr id="6" name="Conector recto 5">
            <a:extLst>
              <a:ext uri="{FF2B5EF4-FFF2-40B4-BE49-F238E27FC236}">
                <a16:creationId xmlns:a16="http://schemas.microsoft.com/office/drawing/2014/main" id="{857547D3-BEBD-4FBC-80B0-A63D04D5B4DC}"/>
              </a:ext>
            </a:extLst>
          </p:cNvPr>
          <p:cNvCxnSpPr>
            <a:cxnSpLocks/>
          </p:cNvCxnSpPr>
          <p:nvPr/>
        </p:nvCxnSpPr>
        <p:spPr>
          <a:xfrm>
            <a:off x="4395846" y="3328305"/>
            <a:ext cx="525658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E25A52EF-6F02-4198-B9D7-AEEB758F746D}"/>
              </a:ext>
            </a:extLst>
          </p:cNvPr>
          <p:cNvCxnSpPr>
            <a:cxnSpLocks/>
          </p:cNvCxnSpPr>
          <p:nvPr/>
        </p:nvCxnSpPr>
        <p:spPr>
          <a:xfrm>
            <a:off x="3546743" y="5234721"/>
            <a:ext cx="252028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305635"/>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459432"/>
            <a:ext cx="7200800" cy="2380054"/>
          </a:xfrm>
          <a:prstGeom prst="rect">
            <a:avLst/>
          </a:prstGeom>
        </p:spPr>
      </p:pic>
      <p:sp>
        <p:nvSpPr>
          <p:cNvPr id="3" name="Título 2"/>
          <p:cNvSpPr>
            <a:spLocks noGrp="1"/>
          </p:cNvSpPr>
          <p:nvPr>
            <p:ph type="ctrTitle"/>
          </p:nvPr>
        </p:nvSpPr>
        <p:spPr>
          <a:xfrm>
            <a:off x="1708732" y="1477019"/>
            <a:ext cx="8329271" cy="4094205"/>
          </a:xfrm>
          <a:ln w="38100">
            <a:solidFill>
              <a:schemeClr val="accent3"/>
            </a:solidFill>
          </a:ln>
        </p:spPr>
        <p:txBody>
          <a:bodyPr>
            <a:normAutofit fontScale="90000"/>
          </a:bodyPr>
          <a:lstStyle/>
          <a:p>
            <a:pPr algn="ct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600" b="1" dirty="0">
                <a:solidFill>
                  <a:schemeClr val="accent2"/>
                </a:solidFill>
                <a:latin typeface="Calibri" panose="020F0502020204030204" pitchFamily="34" charset="0"/>
                <a:cs typeface="Calibri" panose="020F0502020204030204" pitchFamily="34" charset="0"/>
              </a:rPr>
              <a:t>MINUTA 2021 </a:t>
            </a: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dirty="0">
                <a:latin typeface="Calibri" panose="020F0502020204030204" pitchFamily="34" charset="0"/>
                <a:cs typeface="Calibri" panose="020F0502020204030204" pitchFamily="34" charset="0"/>
              </a:rPr>
            </a:br>
            <a:endParaRPr lang="es-MX" sz="3200" dirty="0">
              <a:solidFill>
                <a:schemeClr val="accent5"/>
              </a:solidFill>
            </a:endParaRPr>
          </a:p>
        </p:txBody>
      </p:sp>
      <p:pic>
        <p:nvPicPr>
          <p:cNvPr id="6" name="Imagen 5" descr="Interfaz de usuario gráfica, Texto, Aplicación, Word&#10;&#10;Descripción generada automáticamente">
            <a:extLst>
              <a:ext uri="{FF2B5EF4-FFF2-40B4-BE49-F238E27FC236}">
                <a16:creationId xmlns:a16="http://schemas.microsoft.com/office/drawing/2014/main" id="{7F399C39-F71E-464B-BFCE-0278EE82CB02}"/>
              </a:ext>
            </a:extLst>
          </p:cNvPr>
          <p:cNvPicPr>
            <a:picLocks noChangeAspect="1"/>
          </p:cNvPicPr>
          <p:nvPr/>
        </p:nvPicPr>
        <p:blipFill rotWithShape="1">
          <a:blip r:embed="rId4"/>
          <a:srcRect l="16139" t="30400" r="34250" b="43000"/>
          <a:stretch/>
        </p:blipFill>
        <p:spPr>
          <a:xfrm>
            <a:off x="1976443" y="2541951"/>
            <a:ext cx="7816472" cy="2985266"/>
          </a:xfrm>
          <a:prstGeom prst="rect">
            <a:avLst/>
          </a:prstGeom>
        </p:spPr>
      </p:pic>
      <p:cxnSp>
        <p:nvCxnSpPr>
          <p:cNvPr id="5" name="Conector recto 4">
            <a:extLst>
              <a:ext uri="{FF2B5EF4-FFF2-40B4-BE49-F238E27FC236}">
                <a16:creationId xmlns:a16="http://schemas.microsoft.com/office/drawing/2014/main" id="{EB60873A-EDAC-4E0F-8E6A-289CE99D112C}"/>
              </a:ext>
            </a:extLst>
          </p:cNvPr>
          <p:cNvCxnSpPr>
            <a:cxnSpLocks/>
          </p:cNvCxnSpPr>
          <p:nvPr/>
        </p:nvCxnSpPr>
        <p:spPr>
          <a:xfrm>
            <a:off x="8674443" y="4341341"/>
            <a:ext cx="1118472" cy="8237"/>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04CF05BD-A26F-4423-945C-4A8432FC3679}"/>
              </a:ext>
            </a:extLst>
          </p:cNvPr>
          <p:cNvCxnSpPr/>
          <p:nvPr/>
        </p:nvCxnSpPr>
        <p:spPr>
          <a:xfrm>
            <a:off x="2287813" y="4637485"/>
            <a:ext cx="6048672"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D3CEA224-E22E-4A27-8E07-152550C4399D}"/>
              </a:ext>
            </a:extLst>
          </p:cNvPr>
          <p:cNvCxnSpPr/>
          <p:nvPr/>
        </p:nvCxnSpPr>
        <p:spPr>
          <a:xfrm>
            <a:off x="3102483" y="5437231"/>
            <a:ext cx="345638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Elipse 3">
            <a:extLst>
              <a:ext uri="{FF2B5EF4-FFF2-40B4-BE49-F238E27FC236}">
                <a16:creationId xmlns:a16="http://schemas.microsoft.com/office/drawing/2014/main" id="{724383FC-038F-4537-848B-9BB5F90CB4A5}"/>
              </a:ext>
            </a:extLst>
          </p:cNvPr>
          <p:cNvSpPr/>
          <p:nvPr/>
        </p:nvSpPr>
        <p:spPr>
          <a:xfrm>
            <a:off x="7929151" y="4543846"/>
            <a:ext cx="1152128" cy="43292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FF0000"/>
              </a:solidFill>
            </a:endParaRPr>
          </a:p>
        </p:txBody>
      </p:sp>
    </p:spTree>
    <p:extLst>
      <p:ext uri="{BB962C8B-B14F-4D97-AF65-F5344CB8AC3E}">
        <p14:creationId xmlns:p14="http://schemas.microsoft.com/office/powerpoint/2010/main" val="2952729388"/>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459432"/>
            <a:ext cx="7200800" cy="2380054"/>
          </a:xfrm>
          <a:prstGeom prst="rect">
            <a:avLst/>
          </a:prstGeom>
        </p:spPr>
      </p:pic>
      <p:sp>
        <p:nvSpPr>
          <p:cNvPr id="3" name="Título 2"/>
          <p:cNvSpPr>
            <a:spLocks noGrp="1"/>
          </p:cNvSpPr>
          <p:nvPr>
            <p:ph type="ctrTitle"/>
          </p:nvPr>
        </p:nvSpPr>
        <p:spPr>
          <a:xfrm>
            <a:off x="1708732" y="1477019"/>
            <a:ext cx="8329271" cy="4094205"/>
          </a:xfrm>
          <a:ln w="38100">
            <a:solidFill>
              <a:schemeClr val="accent3"/>
            </a:solidFill>
          </a:ln>
        </p:spPr>
        <p:txBody>
          <a:bodyPr>
            <a:normAutofit fontScale="90000"/>
          </a:bodyPr>
          <a:lstStyle/>
          <a:p>
            <a:pPr algn="ct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600" b="1" dirty="0">
                <a:solidFill>
                  <a:schemeClr val="accent2"/>
                </a:solidFill>
                <a:latin typeface="Calibri" panose="020F0502020204030204" pitchFamily="34" charset="0"/>
                <a:cs typeface="Calibri" panose="020F0502020204030204" pitchFamily="34" charset="0"/>
              </a:rPr>
              <a:t>MINUTA 2022 </a:t>
            </a: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dirty="0">
                <a:latin typeface="Calibri" panose="020F0502020204030204" pitchFamily="34" charset="0"/>
                <a:cs typeface="Calibri" panose="020F0502020204030204" pitchFamily="34" charset="0"/>
              </a:rPr>
            </a:br>
            <a:endParaRPr lang="es-MX" sz="3200" dirty="0">
              <a:solidFill>
                <a:schemeClr val="accent5"/>
              </a:solidFill>
            </a:endParaRPr>
          </a:p>
        </p:txBody>
      </p:sp>
    </p:spTree>
    <p:extLst>
      <p:ext uri="{BB962C8B-B14F-4D97-AF65-F5344CB8AC3E}">
        <p14:creationId xmlns:p14="http://schemas.microsoft.com/office/powerpoint/2010/main" val="3518288218"/>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MX" dirty="0">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ES" dirty="0">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459432"/>
            <a:ext cx="7200800" cy="2380054"/>
          </a:xfrm>
          <a:prstGeom prst="rect">
            <a:avLst/>
          </a:prstGeom>
        </p:spPr>
      </p:pic>
      <p:sp>
        <p:nvSpPr>
          <p:cNvPr id="3" name="Título 2"/>
          <p:cNvSpPr>
            <a:spLocks noGrp="1"/>
          </p:cNvSpPr>
          <p:nvPr>
            <p:ph type="ctrTitle"/>
          </p:nvPr>
        </p:nvSpPr>
        <p:spPr>
          <a:xfrm>
            <a:off x="1708732" y="1639328"/>
            <a:ext cx="8502228" cy="3973747"/>
          </a:xfrm>
          <a:ln w="38100">
            <a:solidFill>
              <a:schemeClr val="accent3"/>
            </a:solidFill>
          </a:ln>
        </p:spPr>
        <p:txBody>
          <a:bodyPr>
            <a:normAutofit fontScale="90000"/>
          </a:bodyPr>
          <a:lstStyle/>
          <a:p>
            <a:pPr marL="514350" indent="-514350" algn="just">
              <a:buFont typeface="+mj-lt"/>
              <a:buAutoNum type="arabicPeriod"/>
            </a:pP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600" b="1" dirty="0">
                <a:solidFill>
                  <a:schemeClr val="accent5"/>
                </a:solidFill>
                <a:latin typeface="Calibri" panose="020F0502020204030204" pitchFamily="34" charset="0"/>
                <a:cs typeface="Calibri" panose="020F0502020204030204" pitchFamily="34" charset="0"/>
              </a:rPr>
              <a:t>REGLAMENTO INTERIOR DE TRABAJO	</a:t>
            </a:r>
            <a:br>
              <a:rPr lang="es-MX" sz="36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b="1" dirty="0">
                <a:solidFill>
                  <a:schemeClr val="accent5"/>
                </a:solidFill>
                <a:latin typeface="Calibri" panose="020F0502020204030204" pitchFamily="34" charset="0"/>
                <a:cs typeface="Calibri" panose="020F0502020204030204" pitchFamily="34" charset="0"/>
              </a:rPr>
            </a:br>
            <a:r>
              <a:rPr lang="es-MX" sz="4400" dirty="0">
                <a:solidFill>
                  <a:prstClr val="black"/>
                </a:solidFill>
                <a:latin typeface="Calibri" panose="020F0502020204030204" pitchFamily="34" charset="0"/>
                <a:cs typeface="Calibri" panose="020F0502020204030204" pitchFamily="34" charset="0"/>
              </a:rPr>
              <a:t>Reglamento Interior de Trabajo del Personal Docente en sus Artículos: 1, 2, 127(a).</a:t>
            </a:r>
            <a:br>
              <a:rPr lang="es-MX" sz="4400" b="1" dirty="0">
                <a:solidFill>
                  <a:schemeClr val="accent5"/>
                </a:solidFill>
                <a:latin typeface="Calibri" panose="020F0502020204030204" pitchFamily="34" charset="0"/>
                <a:cs typeface="Calibri" panose="020F0502020204030204" pitchFamily="34" charset="0"/>
              </a:rPr>
            </a:br>
            <a:br>
              <a:rPr lang="es-MX" sz="4400" b="1" dirty="0">
                <a:solidFill>
                  <a:schemeClr val="accent5"/>
                </a:solidFill>
                <a:latin typeface="Calibri" panose="020F0502020204030204" pitchFamily="34" charset="0"/>
                <a:cs typeface="Calibri" panose="020F0502020204030204" pitchFamily="34" charset="0"/>
              </a:rPr>
            </a:br>
            <a:endParaRPr lang="es-MX" sz="3200" dirty="0">
              <a:solidFill>
                <a:schemeClr val="accent5"/>
              </a:solidFill>
            </a:endParaRPr>
          </a:p>
        </p:txBody>
      </p:sp>
    </p:spTree>
    <p:extLst>
      <p:ext uri="{BB962C8B-B14F-4D97-AF65-F5344CB8AC3E}">
        <p14:creationId xmlns:p14="http://schemas.microsoft.com/office/powerpoint/2010/main" val="3071797029"/>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MX" dirty="0">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ES" dirty="0">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459432"/>
            <a:ext cx="7200800" cy="2380054"/>
          </a:xfrm>
          <a:prstGeom prst="rect">
            <a:avLst/>
          </a:prstGeom>
        </p:spPr>
      </p:pic>
      <p:sp>
        <p:nvSpPr>
          <p:cNvPr id="3" name="Título 2"/>
          <p:cNvSpPr>
            <a:spLocks noGrp="1"/>
          </p:cNvSpPr>
          <p:nvPr>
            <p:ph type="ctrTitle"/>
          </p:nvPr>
        </p:nvSpPr>
        <p:spPr>
          <a:xfrm>
            <a:off x="1914253" y="1688757"/>
            <a:ext cx="8430220" cy="3944768"/>
          </a:xfrm>
          <a:ln w="38100">
            <a:solidFill>
              <a:schemeClr val="accent3"/>
            </a:solidFill>
          </a:ln>
        </p:spPr>
        <p:txBody>
          <a:bodyPr>
            <a:normAutofit fontScale="90000"/>
          </a:bodyPr>
          <a:lstStyle/>
          <a:p>
            <a:pPr marL="84138" indent="-84138" algn="just"/>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600" b="1" dirty="0">
                <a:solidFill>
                  <a:schemeClr val="accent2"/>
                </a:solidFill>
                <a:latin typeface="Calibri" panose="020F0502020204030204" pitchFamily="34" charset="0"/>
                <a:cs typeface="Calibri" panose="020F0502020204030204" pitchFamily="34" charset="0"/>
              </a:rPr>
              <a:t>ARTICULOS DEL REGLAMENTO</a:t>
            </a:r>
            <a:br>
              <a:rPr lang="es-MX" sz="3200" b="1" dirty="0">
                <a:solidFill>
                  <a:schemeClr val="accent5"/>
                </a:solidFill>
                <a:latin typeface="Calibri" panose="020F0502020204030204" pitchFamily="34" charset="0"/>
                <a:cs typeface="Calibri" panose="020F0502020204030204" pitchFamily="34" charset="0"/>
              </a:rPr>
            </a:br>
            <a:br>
              <a:rPr lang="es-MX" sz="2000" b="1" dirty="0">
                <a:solidFill>
                  <a:schemeClr val="accent5"/>
                </a:solidFill>
                <a:latin typeface="Calibri" panose="020F0502020204030204" pitchFamily="34" charset="0"/>
                <a:cs typeface="Calibri" panose="020F0502020204030204" pitchFamily="34" charset="0"/>
              </a:rPr>
            </a:br>
            <a:r>
              <a:rPr lang="es-ES" sz="3000" b="1" dirty="0">
                <a:latin typeface="Calibri" panose="020F0502020204030204" pitchFamily="34" charset="0"/>
                <a:cs typeface="Calibri" panose="020F0502020204030204" pitchFamily="34" charset="0"/>
              </a:rPr>
              <a:t>Artículo 1. </a:t>
            </a:r>
            <a:r>
              <a:rPr lang="es-ES" sz="3000" dirty="0">
                <a:latin typeface="Calibri" panose="020F0502020204030204" pitchFamily="34" charset="0"/>
                <a:cs typeface="Calibri" panose="020F0502020204030204" pitchFamily="34" charset="0"/>
              </a:rPr>
              <a:t>Este Reglamento fija las condiciones interiores de trabajo del personal docente y, regula las relaciones laborales entre éste y las autoridades de los Institutos Tecnológicos, para quienes será obligatoria su observancia. Norma también las relaciones de dicho personal respecto a las modalidades derivadas del establecimiento de los nuevos tabuladores y sus consiguientes categorías y niveles</a:t>
            </a:r>
            <a:endParaRPr lang="es-MX" sz="3000" dirty="0">
              <a:solidFill>
                <a:schemeClr val="accent5"/>
              </a:solidFill>
            </a:endParaRPr>
          </a:p>
        </p:txBody>
      </p:sp>
    </p:spTree>
    <p:extLst>
      <p:ext uri="{BB962C8B-B14F-4D97-AF65-F5344CB8AC3E}">
        <p14:creationId xmlns:p14="http://schemas.microsoft.com/office/powerpoint/2010/main" val="1898982262"/>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459432"/>
            <a:ext cx="7200800" cy="2380054"/>
          </a:xfrm>
          <a:prstGeom prst="rect">
            <a:avLst/>
          </a:prstGeom>
        </p:spPr>
      </p:pic>
      <p:sp>
        <p:nvSpPr>
          <p:cNvPr id="3" name="Título 2"/>
          <p:cNvSpPr>
            <a:spLocks noGrp="1"/>
          </p:cNvSpPr>
          <p:nvPr>
            <p:ph type="ctrTitle"/>
          </p:nvPr>
        </p:nvSpPr>
        <p:spPr>
          <a:xfrm>
            <a:off x="2098984" y="1647568"/>
            <a:ext cx="8430220" cy="3917922"/>
          </a:xfrm>
          <a:ln w="38100">
            <a:solidFill>
              <a:schemeClr val="accent3"/>
            </a:solidFill>
          </a:ln>
        </p:spPr>
        <p:txBody>
          <a:bodyPr>
            <a:normAutofit fontScale="90000"/>
          </a:bodyPr>
          <a:lstStyle/>
          <a:p>
            <a:pPr marL="84138" indent="-84138" algn="just"/>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600" b="1" dirty="0">
                <a:solidFill>
                  <a:schemeClr val="accent2"/>
                </a:solidFill>
                <a:latin typeface="Calibri" panose="020F0502020204030204" pitchFamily="34" charset="0"/>
                <a:cs typeface="Calibri" panose="020F0502020204030204" pitchFamily="34" charset="0"/>
              </a:rPr>
              <a:t>ARTICULOS DEL REGLAMENTO</a:t>
            </a:r>
            <a:br>
              <a:rPr lang="es-MX" sz="3200" b="1" dirty="0">
                <a:solidFill>
                  <a:schemeClr val="accent5"/>
                </a:solidFill>
                <a:latin typeface="Calibri" panose="020F0502020204030204" pitchFamily="34" charset="0"/>
                <a:cs typeface="Calibri" panose="020F0502020204030204" pitchFamily="34" charset="0"/>
              </a:rPr>
            </a:br>
            <a:br>
              <a:rPr lang="es-MX" sz="2000" b="1" dirty="0">
                <a:solidFill>
                  <a:schemeClr val="accent5"/>
                </a:solidFill>
                <a:latin typeface="Calibri" panose="020F0502020204030204" pitchFamily="34" charset="0"/>
                <a:cs typeface="Calibri" panose="020F0502020204030204" pitchFamily="34" charset="0"/>
              </a:rPr>
            </a:br>
            <a:r>
              <a:rPr lang="es-ES" sz="2800" b="1" dirty="0">
                <a:latin typeface="Calibri" panose="020F0502020204030204" pitchFamily="34" charset="0"/>
                <a:cs typeface="Calibri" panose="020F0502020204030204" pitchFamily="34" charset="0"/>
              </a:rPr>
              <a:t>Artículo 2. </a:t>
            </a:r>
            <a:r>
              <a:rPr lang="es-ES" sz="2800" dirty="0">
                <a:latin typeface="Calibri" panose="020F0502020204030204" pitchFamily="34" charset="0"/>
                <a:cs typeface="Calibri" panose="020F0502020204030204" pitchFamily="34" charset="0"/>
              </a:rPr>
              <a:t>Lo no previsto en este Reglamento Interior estará sujeto a lo establecido en el Artículo 123, Apartado "B", de la Constitución Política de los Estados Unidos Mexicanos, en la Ley Federal de los Trabajadores al Servicio del Estado, en la Ley del Instituto de Seguridad y Servicios Sociales de los Trabajadores del Estado y en el Reglamento de las Condiciones Generales de Trabajo del Personal de la Secretaría de Educación Pública.</a:t>
            </a:r>
            <a:endParaRPr lang="es-MX"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0560019"/>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459432"/>
            <a:ext cx="7200800" cy="2380054"/>
          </a:xfrm>
          <a:prstGeom prst="rect">
            <a:avLst/>
          </a:prstGeom>
        </p:spPr>
      </p:pic>
      <p:sp>
        <p:nvSpPr>
          <p:cNvPr id="3" name="Título 2"/>
          <p:cNvSpPr>
            <a:spLocks noGrp="1"/>
          </p:cNvSpPr>
          <p:nvPr>
            <p:ph type="ctrTitle"/>
          </p:nvPr>
        </p:nvSpPr>
        <p:spPr>
          <a:xfrm>
            <a:off x="2063552" y="1449859"/>
            <a:ext cx="8358212" cy="4337222"/>
          </a:xfrm>
          <a:ln w="38100">
            <a:solidFill>
              <a:schemeClr val="accent3"/>
            </a:solidFill>
          </a:ln>
        </p:spPr>
        <p:txBody>
          <a:bodyPr>
            <a:normAutofit fontScale="90000"/>
          </a:bodyPr>
          <a:lstStyle/>
          <a:p>
            <a:pPr marL="84138" indent="-84138" algn="just"/>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600" b="1" dirty="0">
                <a:solidFill>
                  <a:schemeClr val="accent2"/>
                </a:solidFill>
                <a:latin typeface="Calibri" panose="020F0502020204030204" pitchFamily="34" charset="0"/>
                <a:cs typeface="Calibri" panose="020F0502020204030204" pitchFamily="34" charset="0"/>
              </a:rPr>
              <a:t>ARTICULOS DEL REGLAMENTO</a:t>
            </a:r>
            <a:br>
              <a:rPr lang="es-MX" sz="3600" b="1" dirty="0">
                <a:latin typeface="Calibri" panose="020F0502020204030204" pitchFamily="34" charset="0"/>
                <a:cs typeface="Calibri" panose="020F0502020204030204" pitchFamily="34" charset="0"/>
              </a:rPr>
            </a:br>
            <a:br>
              <a:rPr lang="es-MX" sz="3600" b="1" dirty="0">
                <a:latin typeface="Calibri" panose="020F0502020204030204" pitchFamily="34" charset="0"/>
                <a:cs typeface="Calibri" panose="020F0502020204030204" pitchFamily="34" charset="0"/>
              </a:rPr>
            </a:br>
            <a:r>
              <a:rPr lang="es-ES" sz="2200" b="1" dirty="0">
                <a:latin typeface="Calibri" panose="020F0502020204030204" pitchFamily="34" charset="0"/>
                <a:cs typeface="Calibri" panose="020F0502020204030204" pitchFamily="34" charset="0"/>
              </a:rPr>
              <a:t>Artículo 127. </a:t>
            </a:r>
            <a:r>
              <a:rPr lang="es-ES" sz="2200" dirty="0">
                <a:latin typeface="Calibri" panose="020F0502020204030204" pitchFamily="34" charset="0"/>
                <a:cs typeface="Calibri" panose="020F0502020204030204" pitchFamily="34" charset="0"/>
              </a:rPr>
              <a:t>Para el concurso abierto de oposición, se observará el procedimiento siguiente:</a:t>
            </a:r>
            <a:br>
              <a:rPr lang="es-ES" sz="2200" dirty="0">
                <a:latin typeface="Calibri" panose="020F0502020204030204" pitchFamily="34" charset="0"/>
                <a:cs typeface="Calibri" panose="020F0502020204030204" pitchFamily="34" charset="0"/>
              </a:rPr>
            </a:br>
            <a:br>
              <a:rPr lang="es-ES" sz="2200" dirty="0">
                <a:latin typeface="Calibri" panose="020F0502020204030204" pitchFamily="34" charset="0"/>
                <a:cs typeface="Calibri" panose="020F0502020204030204" pitchFamily="34" charset="0"/>
              </a:rPr>
            </a:br>
            <a:r>
              <a:rPr lang="es-ES" sz="2200" b="1" dirty="0">
                <a:latin typeface="Calibri" panose="020F0502020204030204" pitchFamily="34" charset="0"/>
                <a:cs typeface="Calibri" panose="020F0502020204030204" pitchFamily="34" charset="0"/>
              </a:rPr>
              <a:t> a) </a:t>
            </a:r>
            <a:r>
              <a:rPr lang="es-ES" sz="2200" dirty="0">
                <a:latin typeface="Calibri" panose="020F0502020204030204" pitchFamily="34" charset="0"/>
                <a:cs typeface="Calibri" panose="020F0502020204030204" pitchFamily="34" charset="0"/>
              </a:rPr>
              <a:t>La Subdirección, la División de Estudios Superiores, la de Estudios Técnicos o la Coordinación del Centro de Graduados, en acuerdo con el Director, </a:t>
            </a:r>
            <a:r>
              <a:rPr lang="es-ES" sz="2200" b="1" dirty="0">
                <a:latin typeface="Calibri" panose="020F0502020204030204" pitchFamily="34" charset="0"/>
                <a:cs typeface="Calibri" panose="020F0502020204030204" pitchFamily="34" charset="0"/>
              </a:rPr>
              <a:t>determinarán la necesidad </a:t>
            </a:r>
            <a:r>
              <a:rPr lang="es-ES" sz="2200" dirty="0">
                <a:latin typeface="Calibri" panose="020F0502020204030204" pitchFamily="34" charset="0"/>
                <a:cs typeface="Calibri" panose="020F0502020204030204" pitchFamily="34" charset="0"/>
              </a:rPr>
              <a:t>de un mayor número de plazas para el personal docente, </a:t>
            </a:r>
            <a:r>
              <a:rPr lang="es-ES" sz="2200" b="1" dirty="0">
                <a:solidFill>
                  <a:srgbClr val="FF0000"/>
                </a:solidFill>
                <a:latin typeface="Calibri" panose="020F0502020204030204" pitchFamily="34" charset="0"/>
                <a:cs typeface="Calibri" panose="020F0502020204030204" pitchFamily="34" charset="0"/>
              </a:rPr>
              <a:t>de acuerdo a la estructura educativa respectiva, especificándose las funciones que se requieren cumplir en el Instituto en concordancia con la categoría y nivel que soliciten</a:t>
            </a:r>
            <a:r>
              <a:rPr lang="es-ES" sz="2200" dirty="0">
                <a:latin typeface="Calibri" panose="020F0502020204030204" pitchFamily="34" charset="0"/>
                <a:cs typeface="Calibri" panose="020F0502020204030204" pitchFamily="34" charset="0"/>
              </a:rPr>
              <a:t>, indicándose los requisitos que deberán cubrir los aspirantes a las plazas vacantes, según lo señale este Reglamento Interior y la convocatoria respectiva, haciéndolo del </a:t>
            </a:r>
            <a:r>
              <a:rPr lang="es-ES" sz="2200" b="1" dirty="0">
                <a:latin typeface="Calibri" panose="020F0502020204030204" pitchFamily="34" charset="0"/>
                <a:cs typeface="Calibri" panose="020F0502020204030204" pitchFamily="34" charset="0"/>
              </a:rPr>
              <a:t>conocimiento de la Organización Sindical</a:t>
            </a:r>
            <a:r>
              <a:rPr lang="es-ES" sz="2300" b="1" dirty="0">
                <a:latin typeface="Calibri" panose="020F0502020204030204" pitchFamily="34" charset="0"/>
                <a:cs typeface="Calibri" panose="020F0502020204030204" pitchFamily="34" charset="0"/>
              </a:rPr>
              <a:t>. </a:t>
            </a:r>
            <a:endParaRPr lang="es-MX" sz="2300" b="1" dirty="0">
              <a:latin typeface="Calibri" panose="020F0502020204030204" pitchFamily="34" charset="0"/>
              <a:cs typeface="Calibri" panose="020F0502020204030204" pitchFamily="34" charset="0"/>
            </a:endParaRPr>
          </a:p>
        </p:txBody>
      </p:sp>
      <p:sp>
        <p:nvSpPr>
          <p:cNvPr id="4" name="Elipse 3">
            <a:extLst>
              <a:ext uri="{FF2B5EF4-FFF2-40B4-BE49-F238E27FC236}">
                <a16:creationId xmlns:a16="http://schemas.microsoft.com/office/drawing/2014/main" id="{A7E71E72-AB8A-462B-A7AE-0AD64B3D228A}"/>
              </a:ext>
            </a:extLst>
          </p:cNvPr>
          <p:cNvSpPr/>
          <p:nvPr/>
        </p:nvSpPr>
        <p:spPr>
          <a:xfrm>
            <a:off x="2230747" y="5129469"/>
            <a:ext cx="8189394" cy="562877"/>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598590440"/>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459432"/>
            <a:ext cx="7200800" cy="2380054"/>
          </a:xfrm>
          <a:prstGeom prst="rect">
            <a:avLst/>
          </a:prstGeom>
        </p:spPr>
      </p:pic>
      <p:sp>
        <p:nvSpPr>
          <p:cNvPr id="3" name="Título 2"/>
          <p:cNvSpPr>
            <a:spLocks noGrp="1"/>
          </p:cNvSpPr>
          <p:nvPr>
            <p:ph type="ctrTitle"/>
          </p:nvPr>
        </p:nvSpPr>
        <p:spPr>
          <a:xfrm>
            <a:off x="1914253" y="1762896"/>
            <a:ext cx="8430220" cy="2769475"/>
          </a:xfrm>
          <a:ln w="38100">
            <a:solidFill>
              <a:schemeClr val="accent3"/>
            </a:solidFill>
          </a:ln>
        </p:spPr>
        <p:txBody>
          <a:bodyPr>
            <a:normAutofit fontScale="90000"/>
          </a:bodyPr>
          <a:lstStyle/>
          <a:p>
            <a:pPr marL="84138" indent="-84138" algn="just"/>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ES" sz="3200" b="1" dirty="0">
                <a:latin typeface="Calibri" panose="020F0502020204030204" pitchFamily="34" charset="0"/>
                <a:cs typeface="Calibri" panose="020F0502020204030204" pitchFamily="34" charset="0"/>
              </a:rPr>
              <a:t>Es importante resaltar que debido a que las diferentes autoridades de la DG del TecNM y directivos locales (directores) y Comisiones Dictaminadoras, así como Comités Delegacionales han </a:t>
            </a:r>
            <a:r>
              <a:rPr lang="es-ES" sz="3200" b="1" dirty="0">
                <a:solidFill>
                  <a:schemeClr val="accent5"/>
                </a:solidFill>
                <a:latin typeface="Calibri" panose="020F0502020204030204" pitchFamily="34" charset="0"/>
                <a:cs typeface="Calibri" panose="020F0502020204030204" pitchFamily="34" charset="0"/>
              </a:rPr>
              <a:t>interpretado y aplicado estos Procesos a su libre albedrío es necesario darlo a conocer.</a:t>
            </a:r>
            <a:endParaRPr lang="es-MX" sz="2800" dirty="0">
              <a:solidFill>
                <a:schemeClr val="accent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08232844"/>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0589" y="1480341"/>
            <a:ext cx="8911687" cy="770361"/>
          </a:xfrm>
          <a:ln w="19050">
            <a:solidFill>
              <a:schemeClr val="tx1"/>
            </a:solidFill>
          </a:ln>
        </p:spPr>
        <p:txBody>
          <a:bodyPr>
            <a:noAutofit/>
          </a:bodyPr>
          <a:lstStyle/>
          <a:p>
            <a:pPr algn="ctr"/>
            <a:br>
              <a:rPr lang="es-MX" sz="3600" b="1" dirty="0">
                <a:solidFill>
                  <a:schemeClr val="tx1"/>
                </a:solidFill>
              </a:rPr>
            </a:br>
            <a:r>
              <a:rPr lang="es-MX" sz="3600" b="1" dirty="0">
                <a:solidFill>
                  <a:schemeClr val="accent2"/>
                </a:solidFill>
              </a:rPr>
              <a:t>Objetivos del Curso - taller.</a:t>
            </a:r>
            <a:br>
              <a:rPr lang="es-MX" sz="3600" b="1" dirty="0">
                <a:solidFill>
                  <a:schemeClr val="tx1"/>
                </a:solidFill>
              </a:rPr>
            </a:br>
            <a:endParaRPr lang="es-MX" sz="3600" b="1" dirty="0">
              <a:solidFill>
                <a:schemeClr val="tx1"/>
              </a:solidFill>
            </a:endParaRPr>
          </a:p>
        </p:txBody>
      </p:sp>
      <p:sp>
        <p:nvSpPr>
          <p:cNvPr id="7" name="Marcador de contenido 6"/>
          <p:cNvSpPr>
            <a:spLocks noGrp="1"/>
          </p:cNvSpPr>
          <p:nvPr>
            <p:ph sz="half" idx="1"/>
          </p:nvPr>
        </p:nvSpPr>
        <p:spPr>
          <a:xfrm>
            <a:off x="2592924" y="2405449"/>
            <a:ext cx="4313864" cy="3871783"/>
          </a:xfrm>
          <a:ln w="12700">
            <a:solidFill>
              <a:schemeClr val="tx1"/>
            </a:solidFill>
          </a:ln>
        </p:spPr>
        <p:txBody>
          <a:bodyPr>
            <a:normAutofit fontScale="77500" lnSpcReduction="20000"/>
          </a:bodyPr>
          <a:lstStyle/>
          <a:p>
            <a:pPr lvl="1" algn="just"/>
            <a:r>
              <a:rPr lang="es-MX" b="1" dirty="0">
                <a:solidFill>
                  <a:schemeClr val="tx1"/>
                </a:solidFill>
              </a:rPr>
              <a:t>Capacitar y/o orientar a los Nuevos Comités Delegacionales  de la Sección 61, para aplicar las leyes y Reglamentos Interiores de Trabajo de los Institutos Tecnológicos (Docente y No Docente), para una buena utilización ante las autoridades administrativas en pro de sus representados.</a:t>
            </a:r>
          </a:p>
          <a:p>
            <a:pPr lvl="1" algn="just"/>
            <a:r>
              <a:rPr lang="es-MX" b="1" dirty="0">
                <a:solidFill>
                  <a:schemeClr val="accent2"/>
                </a:solidFill>
              </a:rPr>
              <a:t>Interpretar y Aplicar las Minutas de Negociación Salarial, con una correcta utilización en pro de los compañeros de base. </a:t>
            </a:r>
          </a:p>
          <a:p>
            <a:pPr lvl="1" algn="just"/>
            <a:r>
              <a:rPr lang="es-MX" b="1" dirty="0">
                <a:solidFill>
                  <a:schemeClr val="accent6"/>
                </a:solidFill>
              </a:rPr>
              <a:t>Generar una cultura de atención y responsabilidad de servicio para nuestros compañeros que representamos.</a:t>
            </a:r>
          </a:p>
          <a:p>
            <a:pPr lvl="1" algn="just"/>
            <a:endParaRPr lang="es-MX" b="1" dirty="0">
              <a:solidFill>
                <a:schemeClr val="tx1"/>
              </a:solidFill>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1793" y="37958"/>
            <a:ext cx="7200800" cy="1548713"/>
          </a:xfrm>
          <a:prstGeom prst="rect">
            <a:avLst/>
          </a:prstGeom>
        </p:spPr>
      </p:pic>
      <p:pic>
        <p:nvPicPr>
          <p:cNvPr id="12292" name="Picture 4" descr="https://snte.org.mx/seccion61/wp-content/uploads/sites/58/2020/01/imagensnte-7.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191373" y="2421925"/>
            <a:ext cx="4313238" cy="3871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317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459432"/>
            <a:ext cx="7200800" cy="2380054"/>
          </a:xfrm>
          <a:prstGeom prst="rect">
            <a:avLst/>
          </a:prstGeom>
        </p:spPr>
      </p:pic>
      <p:sp>
        <p:nvSpPr>
          <p:cNvPr id="3" name="Título 2"/>
          <p:cNvSpPr>
            <a:spLocks noGrp="1"/>
          </p:cNvSpPr>
          <p:nvPr>
            <p:ph type="ctrTitle"/>
          </p:nvPr>
        </p:nvSpPr>
        <p:spPr>
          <a:xfrm>
            <a:off x="2103411" y="1412776"/>
            <a:ext cx="8129195" cy="5258708"/>
          </a:xfrm>
          <a:ln w="38100">
            <a:solidFill>
              <a:schemeClr val="accent3"/>
            </a:solidFill>
          </a:ln>
        </p:spPr>
        <p:txBody>
          <a:bodyPr>
            <a:normAutofit fontScale="90000"/>
          </a:bodyPr>
          <a:lstStyle/>
          <a:p>
            <a:pPr marR="615950" algn="l">
              <a:lnSpc>
                <a:spcPct val="107000"/>
              </a:lnSpc>
              <a:spcAft>
                <a:spcPts val="800"/>
              </a:spcAft>
              <a:tabLst>
                <a:tab pos="180340" algn="l"/>
                <a:tab pos="5311140" algn="l"/>
              </a:tabLst>
            </a:pP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2000" b="1" dirty="0">
                <a:solidFill>
                  <a:schemeClr val="accent5"/>
                </a:solidFill>
                <a:latin typeface="Calibri" panose="020F0502020204030204" pitchFamily="34" charset="0"/>
                <a:cs typeface="Calibri" panose="020F0502020204030204" pitchFamily="34" charset="0"/>
              </a:rPr>
            </a:br>
            <a:r>
              <a:rPr lang="es-MX" sz="2000" b="1" dirty="0">
                <a:latin typeface="Calibri" panose="020F0502020204030204" pitchFamily="34" charset="0"/>
                <a:ea typeface="Calibri" panose="020F0502020204030204" pitchFamily="34" charset="0"/>
                <a:cs typeface="Times New Roman" panose="02020603050405020304" pitchFamily="18" charset="0"/>
              </a:rPr>
              <a:t>Artículo 5.</a:t>
            </a:r>
            <a:r>
              <a:rPr lang="es-MX" sz="2000" dirty="0">
                <a:latin typeface="Calibri" panose="020F0502020204030204" pitchFamily="34" charset="0"/>
                <a:ea typeface="Calibri" panose="020F0502020204030204" pitchFamily="34" charset="0"/>
                <a:cs typeface="Times New Roman" panose="02020603050405020304" pitchFamily="18" charset="0"/>
              </a:rPr>
              <a:t> Las funciones del personal docente de los Institutos Tecnológicos son: impartir educación para formar profesionales de nivel superior y medio superior e investigadores; </a:t>
            </a:r>
            <a:r>
              <a:rPr lang="es-MX" sz="2000" b="1" dirty="0">
                <a:solidFill>
                  <a:srgbClr val="00B0F0"/>
                </a:solidFill>
                <a:latin typeface="Calibri" panose="020F0502020204030204" pitchFamily="34" charset="0"/>
                <a:ea typeface="Calibri" panose="020F0502020204030204" pitchFamily="34" charset="0"/>
                <a:cs typeface="Times New Roman" panose="02020603050405020304" pitchFamily="18" charset="0"/>
              </a:rPr>
              <a:t>organizar y realizar investigaciones sobre problemas de interés regional y nacional; desarrollar actividades orientadas a extender los beneficios de la ciencia, la técnica y la cultura, así como participar en la dirección y administración de las actividades mencionadas que la autoridad respectiva le encomiende.</a:t>
            </a:r>
            <a:br>
              <a:rPr lang="es-MX" sz="2000" b="1" dirty="0">
                <a:solidFill>
                  <a:srgbClr val="00B0F0"/>
                </a:solidFill>
                <a:latin typeface="Calibri" panose="020F0502020204030204" pitchFamily="34" charset="0"/>
                <a:ea typeface="Calibri" panose="020F0502020204030204" pitchFamily="34" charset="0"/>
                <a:cs typeface="Times New Roman" panose="02020603050405020304" pitchFamily="18" charset="0"/>
              </a:rPr>
            </a:br>
            <a:br>
              <a:rPr lang="es-MX" sz="2000" dirty="0">
                <a:latin typeface="Calibri" panose="020F0502020204030204" pitchFamily="34" charset="0"/>
                <a:ea typeface="Calibri" panose="020F0502020204030204" pitchFamily="34" charset="0"/>
                <a:cs typeface="Times New Roman" panose="02020603050405020304" pitchFamily="18" charset="0"/>
              </a:rPr>
            </a:br>
            <a:r>
              <a:rPr lang="es-MX" sz="2000" b="1" dirty="0">
                <a:latin typeface="Calibri" panose="020F0502020204030204" pitchFamily="34" charset="0"/>
                <a:ea typeface="Calibri" panose="020F0502020204030204" pitchFamily="34" charset="0"/>
                <a:cs typeface="Times New Roman" panose="02020603050405020304" pitchFamily="18" charset="0"/>
              </a:rPr>
              <a:t>Artículo 9.</a:t>
            </a:r>
            <a:r>
              <a:rPr lang="es-MX" sz="2000" dirty="0">
                <a:latin typeface="Calibri" panose="020F0502020204030204" pitchFamily="34" charset="0"/>
                <a:ea typeface="Calibri" panose="020F0502020204030204" pitchFamily="34" charset="0"/>
                <a:cs typeface="Times New Roman" panose="02020603050405020304" pitchFamily="18" charset="0"/>
              </a:rPr>
              <a:t> La promoción a las diferentes categorías y niveles del personal docente estará sujeta a los procedimientos para los </a:t>
            </a:r>
            <a:r>
              <a:rPr lang="es-MX" sz="2000" b="1" dirty="0">
                <a:latin typeface="Calibri" panose="020F0502020204030204" pitchFamily="34" charset="0"/>
                <a:ea typeface="Calibri" panose="020F0502020204030204" pitchFamily="34" charset="0"/>
                <a:cs typeface="Times New Roman" panose="02020603050405020304" pitchFamily="18" charset="0"/>
              </a:rPr>
              <a:t>concursos de oposición </a:t>
            </a:r>
            <a:r>
              <a:rPr lang="es-MX" sz="2000" dirty="0">
                <a:latin typeface="Calibri" panose="020F0502020204030204" pitchFamily="34" charset="0"/>
                <a:ea typeface="Calibri" panose="020F0502020204030204" pitchFamily="34" charset="0"/>
                <a:cs typeface="Times New Roman" panose="02020603050405020304" pitchFamily="18" charset="0"/>
              </a:rPr>
              <a:t>que se establecen en este Reglamento Interior; </a:t>
            </a:r>
            <a:r>
              <a:rPr lang="es-MX" sz="20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y dicho personal sólo podrá ser promovido a partir del momento en </a:t>
            </a:r>
            <a:r>
              <a:rPr lang="es-MX" sz="2000" b="1" dirty="0">
                <a:latin typeface="Calibri" panose="020F0502020204030204" pitchFamily="34" charset="0"/>
                <a:ea typeface="Calibri" panose="020F0502020204030204" pitchFamily="34" charset="0"/>
                <a:cs typeface="Times New Roman" panose="02020603050405020304" pitchFamily="18" charset="0"/>
              </a:rPr>
              <a:t>que adquiera su base (definitividad). (CODIGO 10)</a:t>
            </a:r>
            <a:br>
              <a:rPr lang="es-MX" sz="2000" b="1" dirty="0">
                <a:latin typeface="Calibri" panose="020F0502020204030204" pitchFamily="34" charset="0"/>
                <a:ea typeface="Calibri" panose="020F0502020204030204" pitchFamily="34" charset="0"/>
                <a:cs typeface="Times New Roman" panose="02020603050405020304" pitchFamily="18" charset="0"/>
              </a:rPr>
            </a:br>
            <a:br>
              <a:rPr lang="es-MX" sz="2000" b="1" dirty="0">
                <a:latin typeface="Calibri" panose="020F0502020204030204" pitchFamily="34" charset="0"/>
                <a:ea typeface="Calibri" panose="020F0502020204030204" pitchFamily="34" charset="0"/>
                <a:cs typeface="Times New Roman" panose="02020603050405020304" pitchFamily="18" charset="0"/>
              </a:rPr>
            </a:br>
            <a:r>
              <a:rPr lang="es-MX" sz="2000" b="1" dirty="0">
                <a:latin typeface="Calibri" panose="020F0502020204030204" pitchFamily="34" charset="0"/>
                <a:ea typeface="Calibri" panose="020F0502020204030204" pitchFamily="34" charset="0"/>
                <a:cs typeface="Times New Roman" panose="02020603050405020304" pitchFamily="18" charset="0"/>
              </a:rPr>
              <a:t>Artículo 105. </a:t>
            </a:r>
            <a:r>
              <a:rPr lang="es-MX" sz="2000" dirty="0">
                <a:latin typeface="Calibri" panose="020F0502020204030204" pitchFamily="34" charset="0"/>
                <a:ea typeface="Calibri" panose="020F0502020204030204" pitchFamily="34" charset="0"/>
                <a:cs typeface="Times New Roman" panose="02020603050405020304" pitchFamily="18" charset="0"/>
              </a:rPr>
              <a:t>Para obtener la promoción, el personal docente deberá cumplir siempre con el procedimiento establecido del concurso de oposición en este Reglamento Interior</a:t>
            </a:r>
            <a:endParaRPr lang="es-MX"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2371145"/>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459432"/>
            <a:ext cx="7200800" cy="2380054"/>
          </a:xfrm>
          <a:prstGeom prst="rect">
            <a:avLst/>
          </a:prstGeom>
        </p:spPr>
      </p:pic>
      <p:sp>
        <p:nvSpPr>
          <p:cNvPr id="3" name="Título 2"/>
          <p:cNvSpPr>
            <a:spLocks noGrp="1"/>
          </p:cNvSpPr>
          <p:nvPr>
            <p:ph type="ctrTitle"/>
          </p:nvPr>
        </p:nvSpPr>
        <p:spPr>
          <a:xfrm>
            <a:off x="1914252" y="1484784"/>
            <a:ext cx="8430220" cy="4824536"/>
          </a:xfrm>
          <a:ln w="38100">
            <a:solidFill>
              <a:schemeClr val="accent3"/>
            </a:solidFill>
          </a:ln>
        </p:spPr>
        <p:txBody>
          <a:bodyPr>
            <a:normAutofit fontScale="90000"/>
          </a:bodyPr>
          <a:lstStyle/>
          <a:p>
            <a:pPr marL="84138" indent="-84138" algn="just"/>
            <a:br>
              <a:rPr lang="es-MX" sz="2400" b="1" dirty="0">
                <a:solidFill>
                  <a:schemeClr val="accent5"/>
                </a:solidFill>
                <a:latin typeface="Calibri" panose="020F0502020204030204" pitchFamily="34" charset="0"/>
                <a:cs typeface="Calibri" panose="020F0502020204030204" pitchFamily="34" charset="0"/>
              </a:rPr>
            </a:br>
            <a:br>
              <a:rPr lang="es-MX" sz="2400" b="1" dirty="0">
                <a:solidFill>
                  <a:schemeClr val="accent5"/>
                </a:solidFill>
                <a:latin typeface="Calibri" panose="020F0502020204030204" pitchFamily="34" charset="0"/>
                <a:cs typeface="Calibri" panose="020F0502020204030204" pitchFamily="34" charset="0"/>
              </a:rPr>
            </a:br>
            <a:r>
              <a:rPr lang="es-MX" sz="2400" b="1" dirty="0">
                <a:solidFill>
                  <a:schemeClr val="accent5"/>
                </a:solidFill>
                <a:latin typeface="Calibri" panose="020F0502020204030204" pitchFamily="34" charset="0"/>
                <a:cs typeface="Calibri" panose="020F0502020204030204" pitchFamily="34" charset="0"/>
              </a:rPr>
              <a:t>				     </a:t>
            </a:r>
            <a:br>
              <a:rPr lang="es-MX" sz="2400" b="1" dirty="0">
                <a:solidFill>
                  <a:schemeClr val="accent5"/>
                </a:solidFill>
                <a:latin typeface="Calibri" panose="020F0502020204030204" pitchFamily="34" charset="0"/>
                <a:cs typeface="Calibri" panose="020F0502020204030204" pitchFamily="34" charset="0"/>
              </a:rPr>
            </a:br>
            <a:br>
              <a:rPr lang="es-MX" sz="2400" b="1" dirty="0">
                <a:solidFill>
                  <a:schemeClr val="accent5"/>
                </a:solidFill>
                <a:latin typeface="Calibri" panose="020F0502020204030204" pitchFamily="34" charset="0"/>
                <a:cs typeface="Calibri" panose="020F0502020204030204" pitchFamily="34" charset="0"/>
              </a:rPr>
            </a:br>
            <a:br>
              <a:rPr lang="es-MX" sz="2400" b="1" dirty="0">
                <a:solidFill>
                  <a:schemeClr val="accent5"/>
                </a:solidFill>
                <a:latin typeface="Calibri" panose="020F0502020204030204" pitchFamily="34" charset="0"/>
                <a:cs typeface="Calibri" panose="020F0502020204030204" pitchFamily="34" charset="0"/>
              </a:rPr>
            </a:br>
            <a:br>
              <a:rPr lang="es-MX" sz="2400" b="1" dirty="0">
                <a:solidFill>
                  <a:schemeClr val="accent5"/>
                </a:solidFill>
                <a:latin typeface="Calibri" panose="020F0502020204030204" pitchFamily="34" charset="0"/>
                <a:cs typeface="Calibri" panose="020F0502020204030204" pitchFamily="34" charset="0"/>
              </a:rPr>
            </a:br>
            <a:br>
              <a:rPr lang="es-MX" sz="2400" b="1" dirty="0">
                <a:solidFill>
                  <a:schemeClr val="accent5"/>
                </a:solidFill>
                <a:latin typeface="Calibri" panose="020F0502020204030204" pitchFamily="34" charset="0"/>
                <a:cs typeface="Calibri" panose="020F0502020204030204" pitchFamily="34" charset="0"/>
              </a:rPr>
            </a:br>
            <a:br>
              <a:rPr lang="es-MX" sz="2400" b="1" dirty="0">
                <a:solidFill>
                  <a:schemeClr val="accent5"/>
                </a:solidFill>
                <a:latin typeface="Calibri" panose="020F0502020204030204" pitchFamily="34" charset="0"/>
                <a:cs typeface="Calibri" panose="020F0502020204030204" pitchFamily="34" charset="0"/>
              </a:rPr>
            </a:br>
            <a:br>
              <a:rPr lang="es-MX" sz="2400" b="1" dirty="0">
                <a:solidFill>
                  <a:schemeClr val="accent5"/>
                </a:solidFill>
                <a:latin typeface="Calibri" panose="020F0502020204030204" pitchFamily="34" charset="0"/>
                <a:cs typeface="Calibri" panose="020F0502020204030204" pitchFamily="34" charset="0"/>
              </a:rPr>
            </a:br>
            <a:br>
              <a:rPr lang="es-MX" sz="2400" b="1" dirty="0">
                <a:solidFill>
                  <a:schemeClr val="accent5"/>
                </a:solidFill>
                <a:latin typeface="Calibri" panose="020F0502020204030204" pitchFamily="34" charset="0"/>
                <a:cs typeface="Calibri" panose="020F0502020204030204" pitchFamily="34" charset="0"/>
              </a:rPr>
            </a:br>
            <a:br>
              <a:rPr lang="es-MX" sz="2400" b="1" dirty="0">
                <a:solidFill>
                  <a:schemeClr val="accent5"/>
                </a:solidFill>
                <a:latin typeface="Calibri" panose="020F0502020204030204" pitchFamily="34" charset="0"/>
                <a:cs typeface="Calibri" panose="020F0502020204030204" pitchFamily="34" charset="0"/>
              </a:rPr>
            </a:br>
            <a:br>
              <a:rPr lang="es-MX" sz="2400" b="1" dirty="0">
                <a:solidFill>
                  <a:schemeClr val="accent5"/>
                </a:solidFill>
                <a:latin typeface="Calibri" panose="020F0502020204030204" pitchFamily="34" charset="0"/>
                <a:cs typeface="Calibri" panose="020F0502020204030204" pitchFamily="34" charset="0"/>
              </a:rPr>
            </a:br>
            <a:br>
              <a:rPr lang="es-MX" sz="2400" b="1" dirty="0">
                <a:solidFill>
                  <a:schemeClr val="accent5"/>
                </a:solidFill>
                <a:latin typeface="Calibri" panose="020F0502020204030204" pitchFamily="34" charset="0"/>
                <a:cs typeface="Calibri" panose="020F0502020204030204" pitchFamily="34" charset="0"/>
              </a:rPr>
            </a:br>
            <a:br>
              <a:rPr lang="es-MX" sz="2400" b="1" dirty="0">
                <a:solidFill>
                  <a:schemeClr val="accent5"/>
                </a:solidFill>
                <a:latin typeface="Calibri" panose="020F0502020204030204" pitchFamily="34" charset="0"/>
                <a:cs typeface="Calibri" panose="020F0502020204030204" pitchFamily="34" charset="0"/>
              </a:rPr>
            </a:br>
            <a:br>
              <a:rPr lang="es-MX" sz="2400" b="1" dirty="0">
                <a:solidFill>
                  <a:schemeClr val="accent5"/>
                </a:solidFill>
                <a:latin typeface="Calibri" panose="020F0502020204030204" pitchFamily="34" charset="0"/>
                <a:cs typeface="Calibri" panose="020F0502020204030204" pitchFamily="34" charset="0"/>
              </a:rPr>
            </a:br>
            <a:br>
              <a:rPr lang="es-MX" sz="2400" b="1" dirty="0">
                <a:solidFill>
                  <a:schemeClr val="accent5"/>
                </a:solidFill>
                <a:latin typeface="Calibri" panose="020F0502020204030204" pitchFamily="34" charset="0"/>
                <a:cs typeface="Calibri" panose="020F0502020204030204" pitchFamily="34" charset="0"/>
              </a:rPr>
            </a:br>
            <a:br>
              <a:rPr lang="es-MX" sz="2400" b="1" dirty="0">
                <a:solidFill>
                  <a:schemeClr val="accent5"/>
                </a:solidFill>
                <a:latin typeface="Calibri" panose="020F0502020204030204" pitchFamily="34" charset="0"/>
                <a:cs typeface="Calibri" panose="020F0502020204030204" pitchFamily="34" charset="0"/>
              </a:rPr>
            </a:br>
            <a:br>
              <a:rPr lang="es-MX" sz="2400" b="1" dirty="0">
                <a:solidFill>
                  <a:schemeClr val="accent5"/>
                </a:solidFill>
                <a:latin typeface="Calibri" panose="020F0502020204030204" pitchFamily="34" charset="0"/>
                <a:cs typeface="Calibri" panose="020F0502020204030204" pitchFamily="34" charset="0"/>
              </a:rPr>
            </a:br>
            <a:endParaRPr lang="es-MX" sz="2400" dirty="0">
              <a:latin typeface="Calibri" panose="020F0502020204030204" pitchFamily="34" charset="0"/>
              <a:cs typeface="Calibri" panose="020F0502020204030204" pitchFamily="34" charset="0"/>
            </a:endParaRPr>
          </a:p>
        </p:txBody>
      </p:sp>
      <p:sp>
        <p:nvSpPr>
          <p:cNvPr id="10" name="CuadroTexto 9">
            <a:extLst>
              <a:ext uri="{FF2B5EF4-FFF2-40B4-BE49-F238E27FC236}">
                <a16:creationId xmlns:a16="http://schemas.microsoft.com/office/drawing/2014/main" id="{27E62BBF-3AAE-4828-9D6B-297FA391D2D7}"/>
              </a:ext>
            </a:extLst>
          </p:cNvPr>
          <p:cNvSpPr txBox="1"/>
          <p:nvPr/>
        </p:nvSpPr>
        <p:spPr>
          <a:xfrm>
            <a:off x="2207568" y="1484784"/>
            <a:ext cx="7848872" cy="5170646"/>
          </a:xfrm>
          <a:prstGeom prst="rect">
            <a:avLst/>
          </a:prstGeom>
          <a:noFill/>
        </p:spPr>
        <p:txBody>
          <a:bodyPr wrap="square">
            <a:spAutoFit/>
          </a:bodyPr>
          <a:lstStyle/>
          <a:p>
            <a:pPr algn="just"/>
            <a:r>
              <a:rPr lang="es-ES" sz="2400" b="1" dirty="0">
                <a:solidFill>
                  <a:schemeClr val="accent2"/>
                </a:solidFill>
                <a:latin typeface="Calibri" panose="020F0502020204030204" pitchFamily="34" charset="0"/>
                <a:cs typeface="Calibri" panose="020F0502020204030204" pitchFamily="34" charset="0"/>
              </a:rPr>
              <a:t>DE LOS CONCURSOS DE OPOSICION</a:t>
            </a:r>
          </a:p>
          <a:p>
            <a:pPr algn="just"/>
            <a:endParaRPr lang="es-ES" sz="2400" b="1" dirty="0">
              <a:latin typeface="Calibri" panose="020F0502020204030204" pitchFamily="34" charset="0"/>
              <a:cs typeface="Calibri" panose="020F0502020204030204" pitchFamily="34" charset="0"/>
            </a:endParaRPr>
          </a:p>
          <a:p>
            <a:pPr algn="just"/>
            <a:r>
              <a:rPr lang="es-ES" sz="2400" b="1" dirty="0">
                <a:latin typeface="Calibri" panose="020F0502020204030204" pitchFamily="34" charset="0"/>
                <a:cs typeface="Calibri" panose="020F0502020204030204" pitchFamily="34" charset="0"/>
              </a:rPr>
              <a:t>Artículo 122. </a:t>
            </a:r>
            <a:r>
              <a:rPr lang="es-ES" sz="2400" dirty="0">
                <a:latin typeface="Calibri" panose="020F0502020204030204" pitchFamily="34" charset="0"/>
                <a:cs typeface="Calibri" panose="020F0502020204030204" pitchFamily="34" charset="0"/>
              </a:rPr>
              <a:t>La promoción del personal docente, a las diferentes categorías y niveles en los Institutos Tecnológicos, se otorgará mediante el </a:t>
            </a:r>
            <a:r>
              <a:rPr lang="es-ES" sz="2400" b="1" dirty="0">
                <a:latin typeface="Calibri" panose="020F0502020204030204" pitchFamily="34" charset="0"/>
                <a:cs typeface="Calibri" panose="020F0502020204030204" pitchFamily="34" charset="0"/>
              </a:rPr>
              <a:t>concurso de oposición </a:t>
            </a:r>
            <a:r>
              <a:rPr lang="es-ES" sz="2400" dirty="0">
                <a:latin typeface="Calibri" panose="020F0502020204030204" pitchFamily="34" charset="0"/>
                <a:cs typeface="Calibri" panose="020F0502020204030204" pitchFamily="34" charset="0"/>
              </a:rPr>
              <a:t>correspondiente, según lo establecido en este Reglamento Interior, una vez que </a:t>
            </a:r>
            <a:r>
              <a:rPr lang="es-ES" sz="2400" b="1" dirty="0">
                <a:solidFill>
                  <a:srgbClr val="0070C0"/>
                </a:solidFill>
                <a:latin typeface="Calibri" panose="020F0502020204030204" pitchFamily="34" charset="0"/>
                <a:cs typeface="Calibri" panose="020F0502020204030204" pitchFamily="34" charset="0"/>
              </a:rPr>
              <a:t>se haya comprobado con su hoja de liberación de actividades, </a:t>
            </a:r>
            <a:r>
              <a:rPr lang="es-ES" sz="2400" dirty="0">
                <a:latin typeface="Calibri" panose="020F0502020204030204" pitchFamily="34" charset="0"/>
                <a:cs typeface="Calibri" panose="020F0502020204030204" pitchFamily="34" charset="0"/>
              </a:rPr>
              <a:t>el cumplimiento satisfactorio de sus obligaciones docentes</a:t>
            </a:r>
          </a:p>
          <a:p>
            <a:pPr algn="just"/>
            <a:endParaRPr lang="es-ES" sz="2400" dirty="0">
              <a:latin typeface="Calibri" panose="020F0502020204030204" pitchFamily="34" charset="0"/>
              <a:cs typeface="Calibri" panose="020F0502020204030204" pitchFamily="34" charset="0"/>
            </a:endParaRPr>
          </a:p>
          <a:p>
            <a:pPr algn="just"/>
            <a:r>
              <a:rPr lang="es-ES" sz="2400" b="1" dirty="0">
                <a:latin typeface="Calibri" panose="020F0502020204030204" pitchFamily="34" charset="0"/>
                <a:cs typeface="Calibri" panose="020F0502020204030204" pitchFamily="34" charset="0"/>
              </a:rPr>
              <a:t>Artículo 124. </a:t>
            </a:r>
            <a:r>
              <a:rPr lang="es-ES" sz="2400" dirty="0">
                <a:latin typeface="Calibri" panose="020F0502020204030204" pitchFamily="34" charset="0"/>
                <a:cs typeface="Calibri" panose="020F0502020204030204" pitchFamily="34" charset="0"/>
              </a:rPr>
              <a:t>Los concursos de oposición podrán ser: </a:t>
            </a:r>
          </a:p>
          <a:p>
            <a:pPr algn="just"/>
            <a:r>
              <a:rPr lang="es-ES" sz="2400" b="1" dirty="0">
                <a:solidFill>
                  <a:schemeClr val="accent5"/>
                </a:solidFill>
                <a:latin typeface="Calibri" panose="020F0502020204030204" pitchFamily="34" charset="0"/>
                <a:cs typeface="Calibri" panose="020F0502020204030204" pitchFamily="34" charset="0"/>
              </a:rPr>
              <a:t>a) Concurso abierto para ingreso </a:t>
            </a:r>
          </a:p>
          <a:p>
            <a:pPr algn="just"/>
            <a:r>
              <a:rPr lang="es-ES" sz="2400" b="1" dirty="0">
                <a:solidFill>
                  <a:schemeClr val="accent5"/>
                </a:solidFill>
                <a:latin typeface="Calibri" panose="020F0502020204030204" pitchFamily="34" charset="0"/>
                <a:cs typeface="Calibri" panose="020F0502020204030204" pitchFamily="34" charset="0"/>
              </a:rPr>
              <a:t>b) Concurso cerrado para promoción</a:t>
            </a:r>
          </a:p>
          <a:p>
            <a:pPr algn="just"/>
            <a:endParaRPr lang="es-ES" dirty="0"/>
          </a:p>
        </p:txBody>
      </p:sp>
    </p:spTree>
    <p:extLst>
      <p:ext uri="{BB962C8B-B14F-4D97-AF65-F5344CB8AC3E}">
        <p14:creationId xmlns:p14="http://schemas.microsoft.com/office/powerpoint/2010/main" val="1381851486"/>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459432"/>
            <a:ext cx="7200800" cy="2380054"/>
          </a:xfrm>
          <a:prstGeom prst="rect">
            <a:avLst/>
          </a:prstGeom>
        </p:spPr>
      </p:pic>
      <p:sp>
        <p:nvSpPr>
          <p:cNvPr id="3" name="Título 2"/>
          <p:cNvSpPr>
            <a:spLocks noGrp="1"/>
          </p:cNvSpPr>
          <p:nvPr>
            <p:ph type="ctrTitle"/>
          </p:nvPr>
        </p:nvSpPr>
        <p:spPr>
          <a:xfrm>
            <a:off x="2199501" y="1680519"/>
            <a:ext cx="8287267" cy="3756454"/>
          </a:xfrm>
          <a:ln w="38100">
            <a:solidFill>
              <a:schemeClr val="accent3"/>
            </a:solidFill>
          </a:ln>
        </p:spPr>
        <p:txBody>
          <a:bodyPr>
            <a:normAutofit fontScale="90000"/>
          </a:bodyPr>
          <a:lstStyle/>
          <a:p>
            <a:pPr marL="84138" indent="-84138"/>
            <a:br>
              <a:rPr lang="es-MX" sz="3200" b="1" dirty="0">
                <a:latin typeface="Calibri" panose="020F0502020204030204" pitchFamily="34" charset="0"/>
                <a:cs typeface="Calibri" panose="020F0502020204030204" pitchFamily="34" charset="0"/>
              </a:rPr>
            </a:br>
            <a:r>
              <a:rPr lang="es-MX" sz="3200" b="1" dirty="0">
                <a:solidFill>
                  <a:schemeClr val="accent2"/>
                </a:solidFill>
                <a:latin typeface="Calibri" panose="020F0502020204030204" pitchFamily="34" charset="0"/>
                <a:cs typeface="Calibri" panose="020F0502020204030204" pitchFamily="34" charset="0"/>
              </a:rPr>
              <a:t>TIPOS DE PROMOCIÓN</a:t>
            </a:r>
            <a:br>
              <a:rPr lang="es-MX" sz="3200" b="1" dirty="0">
                <a:solidFill>
                  <a:schemeClr val="accent2"/>
                </a:solidFill>
                <a:latin typeface="Calibri" panose="020F0502020204030204" pitchFamily="34" charset="0"/>
                <a:cs typeface="Calibri" panose="020F0502020204030204" pitchFamily="34" charset="0"/>
              </a:rPr>
            </a:br>
            <a:br>
              <a:rPr lang="es-MX" sz="3200" b="1" dirty="0">
                <a:solidFill>
                  <a:schemeClr val="accent2"/>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2000" b="1" dirty="0">
                <a:solidFill>
                  <a:schemeClr val="accent5"/>
                </a:solidFill>
                <a:latin typeface="Calibri" panose="020F0502020204030204" pitchFamily="34" charset="0"/>
                <a:cs typeface="Calibri" panose="020F0502020204030204" pitchFamily="34" charset="0"/>
              </a:rPr>
            </a:br>
            <a:br>
              <a:rPr lang="es-MX" sz="2000" b="1" dirty="0">
                <a:solidFill>
                  <a:schemeClr val="accent5"/>
                </a:solidFill>
                <a:latin typeface="Calibri" panose="020F0502020204030204" pitchFamily="34" charset="0"/>
                <a:cs typeface="Calibri" panose="020F0502020204030204" pitchFamily="34" charset="0"/>
              </a:rPr>
            </a:br>
            <a:br>
              <a:rPr lang="es-MX" sz="2000" b="1" dirty="0">
                <a:solidFill>
                  <a:schemeClr val="accent5"/>
                </a:solidFill>
                <a:latin typeface="Calibri" panose="020F0502020204030204" pitchFamily="34" charset="0"/>
                <a:cs typeface="Calibri" panose="020F0502020204030204" pitchFamily="34" charset="0"/>
              </a:rPr>
            </a:br>
            <a:endParaRPr lang="es-MX" sz="2800" dirty="0">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42CAD45D-941C-4E72-A97E-BEA3145A1B13}"/>
              </a:ext>
            </a:extLst>
          </p:cNvPr>
          <p:cNvPicPr>
            <a:picLocks noChangeAspect="1"/>
          </p:cNvPicPr>
          <p:nvPr/>
        </p:nvPicPr>
        <p:blipFill rotWithShape="1">
          <a:blip r:embed="rId4"/>
          <a:srcRect l="37464" t="27186" r="11413" b="7994"/>
          <a:stretch/>
        </p:blipFill>
        <p:spPr>
          <a:xfrm>
            <a:off x="2891644" y="2483375"/>
            <a:ext cx="6876764" cy="2953598"/>
          </a:xfrm>
          <a:prstGeom prst="rect">
            <a:avLst/>
          </a:prstGeom>
        </p:spPr>
      </p:pic>
    </p:spTree>
    <p:extLst>
      <p:ext uri="{BB962C8B-B14F-4D97-AF65-F5344CB8AC3E}">
        <p14:creationId xmlns:p14="http://schemas.microsoft.com/office/powerpoint/2010/main" val="1955096790"/>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459432"/>
            <a:ext cx="7200800" cy="2380054"/>
          </a:xfrm>
          <a:prstGeom prst="rect">
            <a:avLst/>
          </a:prstGeom>
        </p:spPr>
      </p:pic>
      <p:sp>
        <p:nvSpPr>
          <p:cNvPr id="3" name="Título 2"/>
          <p:cNvSpPr>
            <a:spLocks noGrp="1"/>
          </p:cNvSpPr>
          <p:nvPr>
            <p:ph type="ctrTitle"/>
          </p:nvPr>
        </p:nvSpPr>
        <p:spPr>
          <a:xfrm>
            <a:off x="1914253" y="1556950"/>
            <a:ext cx="8430220" cy="4807609"/>
          </a:xfrm>
          <a:ln w="38100">
            <a:solidFill>
              <a:schemeClr val="accent3"/>
            </a:solidFill>
          </a:ln>
        </p:spPr>
        <p:txBody>
          <a:bodyPr>
            <a:noAutofit/>
          </a:bodyPr>
          <a:lstStyle/>
          <a:p>
            <a:pPr marL="84138" indent="-84138" algn="just"/>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ES" sz="3200" b="1" dirty="0">
                <a:solidFill>
                  <a:schemeClr val="accent5"/>
                </a:solidFill>
                <a:latin typeface="Calibri" panose="020F0502020204030204" pitchFamily="34" charset="0"/>
                <a:cs typeface="Calibri" panose="020F0502020204030204" pitchFamily="34" charset="0"/>
              </a:rPr>
              <a:t> El concurso de oposición para ingreso (concurso abierto</a:t>
            </a:r>
            <a:r>
              <a:rPr lang="es-ES" sz="3200" dirty="0">
                <a:latin typeface="Calibri" panose="020F0502020204030204" pitchFamily="34" charset="0"/>
                <a:cs typeface="Calibri" panose="020F0502020204030204" pitchFamily="34" charset="0"/>
              </a:rPr>
              <a:t>) es el procedimiento a través del cual </a:t>
            </a:r>
            <a:r>
              <a:rPr lang="es-ES" sz="3200" u="sng" dirty="0">
                <a:solidFill>
                  <a:schemeClr val="accent5"/>
                </a:solidFill>
                <a:latin typeface="Calibri" panose="020F0502020204030204" pitchFamily="34" charset="0"/>
                <a:cs typeface="Calibri" panose="020F0502020204030204" pitchFamily="34" charset="0"/>
              </a:rPr>
              <a:t>cualquier persona </a:t>
            </a:r>
            <a:r>
              <a:rPr lang="es-ES" sz="3200" dirty="0">
                <a:latin typeface="Calibri" panose="020F0502020204030204" pitchFamily="34" charset="0"/>
                <a:cs typeface="Calibri" panose="020F0502020204030204" pitchFamily="34" charset="0"/>
              </a:rPr>
              <a:t>puede aspirar a obtener una categoría y nivel vacante puesta a concurso.</a:t>
            </a:r>
            <a:br>
              <a:rPr lang="es-ES" sz="3200" dirty="0">
                <a:latin typeface="Calibri" panose="020F0502020204030204" pitchFamily="34" charset="0"/>
                <a:cs typeface="Calibri" panose="020F0502020204030204" pitchFamily="34" charset="0"/>
              </a:rPr>
            </a:br>
            <a:br>
              <a:rPr lang="es-ES" sz="3200" dirty="0">
                <a:latin typeface="Calibri" panose="020F0502020204030204" pitchFamily="34" charset="0"/>
                <a:cs typeface="Calibri" panose="020F0502020204030204" pitchFamily="34" charset="0"/>
              </a:rPr>
            </a:br>
            <a:r>
              <a:rPr lang="es-ES" sz="3200" b="1" dirty="0">
                <a:solidFill>
                  <a:schemeClr val="accent5"/>
                </a:solidFill>
                <a:latin typeface="Calibri" panose="020F0502020204030204" pitchFamily="34" charset="0"/>
                <a:cs typeface="Calibri" panose="020F0502020204030204" pitchFamily="34" charset="0"/>
              </a:rPr>
              <a:t>El concurso de oposición para promoción (concurso cerrado) </a:t>
            </a:r>
            <a:r>
              <a:rPr lang="es-ES" sz="3200" dirty="0">
                <a:latin typeface="Calibri" panose="020F0502020204030204" pitchFamily="34" charset="0"/>
                <a:cs typeface="Calibri" panose="020F0502020204030204" pitchFamily="34" charset="0"/>
              </a:rPr>
              <a:t>es el procedimiento mediante el cual el </a:t>
            </a:r>
            <a:r>
              <a:rPr lang="es-ES" sz="3200" u="sng" dirty="0">
                <a:solidFill>
                  <a:schemeClr val="accent5"/>
                </a:solidFill>
                <a:latin typeface="Calibri" panose="020F0502020204030204" pitchFamily="34" charset="0"/>
                <a:cs typeface="Calibri" panose="020F0502020204030204" pitchFamily="34" charset="0"/>
              </a:rPr>
              <a:t>personal docente de los Institutos Tecnológicos </a:t>
            </a:r>
            <a:r>
              <a:rPr lang="es-ES" sz="3200" dirty="0">
                <a:latin typeface="Calibri" panose="020F0502020204030204" pitchFamily="34" charset="0"/>
                <a:cs typeface="Calibri" panose="020F0502020204030204" pitchFamily="34" charset="0"/>
              </a:rPr>
              <a:t>puede ser ascendido de categoría o nivel. </a:t>
            </a:r>
            <a:endParaRPr lang="es-MX"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03301121"/>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459432"/>
            <a:ext cx="7200800" cy="2380054"/>
          </a:xfrm>
          <a:prstGeom prst="rect">
            <a:avLst/>
          </a:prstGeom>
        </p:spPr>
      </p:pic>
      <p:sp>
        <p:nvSpPr>
          <p:cNvPr id="3" name="Título 2"/>
          <p:cNvSpPr>
            <a:spLocks noGrp="1"/>
          </p:cNvSpPr>
          <p:nvPr>
            <p:ph type="ctrTitle"/>
          </p:nvPr>
        </p:nvSpPr>
        <p:spPr>
          <a:xfrm>
            <a:off x="2098984" y="1589903"/>
            <a:ext cx="8039723" cy="4514040"/>
          </a:xfrm>
          <a:ln w="38100">
            <a:solidFill>
              <a:schemeClr val="accent3"/>
            </a:solidFill>
          </a:ln>
        </p:spPr>
        <p:txBody>
          <a:bodyPr>
            <a:normAutofit fontScale="90000"/>
          </a:bodyPr>
          <a:lstStyle/>
          <a:p>
            <a:pPr marL="84138" indent="-84138" algn="just"/>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ES" sz="3200" b="1" dirty="0">
                <a:solidFill>
                  <a:schemeClr val="accent5"/>
                </a:solidFill>
                <a:latin typeface="Calibri" panose="020F0502020204030204" pitchFamily="34" charset="0"/>
                <a:cs typeface="Calibri" panose="020F0502020204030204" pitchFamily="34" charset="0"/>
              </a:rPr>
              <a:t>Por CANCELACIÓN - CREACIÓN </a:t>
            </a:r>
            <a:r>
              <a:rPr lang="es-ES" sz="3200" b="1" dirty="0">
                <a:latin typeface="Calibri" panose="020F0502020204030204" pitchFamily="34" charset="0"/>
                <a:cs typeface="Calibri" panose="020F0502020204030204" pitchFamily="34" charset="0"/>
              </a:rPr>
              <a:t>(promoción anual)  </a:t>
            </a:r>
            <a:r>
              <a:rPr lang="es-ES" sz="3200" b="1" dirty="0">
                <a:solidFill>
                  <a:schemeClr val="accent5"/>
                </a:solidFill>
                <a:latin typeface="Calibri" panose="020F0502020204030204" pitchFamily="34" charset="0"/>
                <a:cs typeface="Calibri" panose="020F0502020204030204" pitchFamily="34" charset="0"/>
              </a:rPr>
              <a:t>:</a:t>
            </a:r>
            <a:br>
              <a:rPr lang="es-ES" sz="3200" b="1" dirty="0">
                <a:solidFill>
                  <a:schemeClr val="accent5"/>
                </a:solidFill>
                <a:latin typeface="Calibri" panose="020F0502020204030204" pitchFamily="34" charset="0"/>
                <a:cs typeface="Calibri" panose="020F0502020204030204" pitchFamily="34" charset="0"/>
              </a:rPr>
            </a:br>
            <a:r>
              <a:rPr lang="es-ES" sz="3200" b="1" dirty="0">
                <a:solidFill>
                  <a:schemeClr val="accent5"/>
                </a:solidFill>
                <a:latin typeface="Calibri" panose="020F0502020204030204" pitchFamily="34" charset="0"/>
                <a:cs typeface="Calibri" panose="020F0502020204030204" pitchFamily="34" charset="0"/>
              </a:rPr>
              <a:t> </a:t>
            </a:r>
            <a:br>
              <a:rPr lang="es-ES" sz="3200" b="1" dirty="0">
                <a:solidFill>
                  <a:schemeClr val="accent5"/>
                </a:solidFill>
                <a:latin typeface="Calibri" panose="020F0502020204030204" pitchFamily="34" charset="0"/>
                <a:cs typeface="Calibri" panose="020F0502020204030204" pitchFamily="34" charset="0"/>
              </a:rPr>
            </a:br>
            <a:r>
              <a:rPr lang="es-ES" sz="3200" b="1" dirty="0">
                <a:latin typeface="Calibri" panose="020F0502020204030204" pitchFamily="34" charset="0"/>
                <a:cs typeface="Calibri" panose="020F0502020204030204" pitchFamily="34" charset="0"/>
              </a:rPr>
              <a:t>Es la que cada año el Tecnológico Nacional de México CONVOCA para el proceso de promoción del personal docente de los institutos tecnológicos.</a:t>
            </a:r>
            <a:br>
              <a:rPr lang="es-ES" sz="3200" b="1" dirty="0">
                <a:latin typeface="Calibri" panose="020F0502020204030204" pitchFamily="34" charset="0"/>
                <a:cs typeface="Calibri" panose="020F0502020204030204" pitchFamily="34" charset="0"/>
              </a:rPr>
            </a:br>
            <a:br>
              <a:rPr lang="es-ES" sz="3200" b="1" dirty="0">
                <a:latin typeface="Calibri" panose="020F0502020204030204" pitchFamily="34" charset="0"/>
                <a:cs typeface="Calibri" panose="020F0502020204030204" pitchFamily="34" charset="0"/>
              </a:rPr>
            </a:br>
            <a:r>
              <a:rPr lang="es-ES" sz="3200" b="1" dirty="0">
                <a:solidFill>
                  <a:schemeClr val="accent5"/>
                </a:solidFill>
                <a:latin typeface="Calibri" panose="020F0502020204030204" pitchFamily="34" charset="0"/>
                <a:cs typeface="Calibri" panose="020F0502020204030204" pitchFamily="34" charset="0"/>
              </a:rPr>
              <a:t>Aquí NO se compite con nadie, se cumple con los requisitos de la plaza y se promociona.</a:t>
            </a:r>
            <a:endParaRPr lang="es-MX"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1996018"/>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459432"/>
            <a:ext cx="7200800" cy="2380054"/>
          </a:xfrm>
          <a:prstGeom prst="rect">
            <a:avLst/>
          </a:prstGeom>
        </p:spPr>
      </p:pic>
      <p:sp>
        <p:nvSpPr>
          <p:cNvPr id="3" name="Título 2"/>
          <p:cNvSpPr>
            <a:spLocks noGrp="1"/>
          </p:cNvSpPr>
          <p:nvPr>
            <p:ph type="ctrTitle"/>
          </p:nvPr>
        </p:nvSpPr>
        <p:spPr>
          <a:xfrm>
            <a:off x="1842344" y="1664044"/>
            <a:ext cx="8424936" cy="4087382"/>
          </a:xfrm>
          <a:ln w="38100">
            <a:solidFill>
              <a:schemeClr val="accent3"/>
            </a:solidFill>
          </a:ln>
        </p:spPr>
        <p:txBody>
          <a:bodyPr>
            <a:normAutofit fontScale="90000"/>
          </a:bodyPr>
          <a:lstStyle/>
          <a:p>
            <a:pPr marL="84138" indent="-84138" algn="just"/>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ES" sz="3200" b="1" dirty="0">
                <a:solidFill>
                  <a:schemeClr val="accent5"/>
                </a:solidFill>
                <a:latin typeface="Calibri" panose="020F0502020204030204" pitchFamily="34" charset="0"/>
                <a:cs typeface="Calibri" panose="020F0502020204030204" pitchFamily="34" charset="0"/>
              </a:rPr>
              <a:t>Por PLAZA VACANTE DEFINITIVA:</a:t>
            </a:r>
            <a:br>
              <a:rPr lang="es-ES" sz="3200" b="1" dirty="0">
                <a:solidFill>
                  <a:schemeClr val="accent5"/>
                </a:solidFill>
                <a:latin typeface="Calibri" panose="020F0502020204030204" pitchFamily="34" charset="0"/>
                <a:cs typeface="Calibri" panose="020F0502020204030204" pitchFamily="34" charset="0"/>
              </a:rPr>
            </a:br>
            <a:br>
              <a:rPr lang="es-ES" sz="3200" b="1" dirty="0">
                <a:solidFill>
                  <a:schemeClr val="accent5"/>
                </a:solidFill>
                <a:latin typeface="Calibri" panose="020F0502020204030204" pitchFamily="34" charset="0"/>
                <a:cs typeface="Calibri" panose="020F0502020204030204" pitchFamily="34" charset="0"/>
              </a:rPr>
            </a:br>
            <a:r>
              <a:rPr lang="es-ES" sz="3200" b="1" dirty="0">
                <a:solidFill>
                  <a:schemeClr val="accent5"/>
                </a:solidFill>
                <a:latin typeface="Calibri" panose="020F0502020204030204" pitchFamily="34" charset="0"/>
                <a:cs typeface="Calibri" panose="020F0502020204030204" pitchFamily="34" charset="0"/>
              </a:rPr>
              <a:t> </a:t>
            </a:r>
            <a:r>
              <a:rPr lang="es-ES" sz="3200" b="1" dirty="0">
                <a:latin typeface="Calibri" panose="020F0502020204030204" pitchFamily="34" charset="0"/>
                <a:cs typeface="Calibri" panose="020F0502020204030204" pitchFamily="34" charset="0"/>
              </a:rPr>
              <a:t>Son las Convocatorias Cerradas emitidas por la institución para </a:t>
            </a:r>
            <a:r>
              <a:rPr lang="es-ES" sz="3200" b="1" dirty="0">
                <a:solidFill>
                  <a:srgbClr val="0070C0"/>
                </a:solidFill>
                <a:latin typeface="Calibri" panose="020F0502020204030204" pitchFamily="34" charset="0"/>
                <a:cs typeface="Calibri" panose="020F0502020204030204" pitchFamily="34" charset="0"/>
              </a:rPr>
              <a:t>realizar Promoción, Compactación, Regularización y cubrir Necesidades.</a:t>
            </a:r>
            <a:br>
              <a:rPr lang="es-ES" sz="3200" b="1" dirty="0">
                <a:solidFill>
                  <a:srgbClr val="0070C0"/>
                </a:solidFill>
                <a:latin typeface="Calibri" panose="020F0502020204030204" pitchFamily="34" charset="0"/>
                <a:cs typeface="Calibri" panose="020F0502020204030204" pitchFamily="34" charset="0"/>
              </a:rPr>
            </a:br>
            <a:br>
              <a:rPr lang="es-ES" sz="3200" b="1" dirty="0">
                <a:latin typeface="Calibri" panose="020F0502020204030204" pitchFamily="34" charset="0"/>
                <a:cs typeface="Calibri" panose="020F0502020204030204" pitchFamily="34" charset="0"/>
              </a:rPr>
            </a:br>
            <a:r>
              <a:rPr lang="es-ES" sz="3200" b="1" dirty="0">
                <a:solidFill>
                  <a:schemeClr val="accent2"/>
                </a:solidFill>
                <a:latin typeface="Calibri" panose="020F0502020204030204" pitchFamily="34" charset="0"/>
                <a:cs typeface="Calibri" panose="020F0502020204030204" pitchFamily="34" charset="0"/>
              </a:rPr>
              <a:t>En esta opción se compite con todos los interesados para la misma Convocatoria.</a:t>
            </a:r>
            <a:br>
              <a:rPr lang="es-MX" sz="2000" b="1" dirty="0">
                <a:solidFill>
                  <a:schemeClr val="accent5"/>
                </a:solidFill>
                <a:latin typeface="Calibri" panose="020F0502020204030204" pitchFamily="34" charset="0"/>
                <a:cs typeface="Calibri" panose="020F0502020204030204" pitchFamily="34" charset="0"/>
              </a:rPr>
            </a:br>
            <a:endParaRPr lang="es-MX"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6564273"/>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459432"/>
            <a:ext cx="7200800" cy="2380054"/>
          </a:xfrm>
          <a:prstGeom prst="rect">
            <a:avLst/>
          </a:prstGeom>
        </p:spPr>
      </p:pic>
      <p:sp>
        <p:nvSpPr>
          <p:cNvPr id="3" name="Título 2"/>
          <p:cNvSpPr>
            <a:spLocks noGrp="1"/>
          </p:cNvSpPr>
          <p:nvPr>
            <p:ph type="ctrTitle"/>
          </p:nvPr>
        </p:nvSpPr>
        <p:spPr>
          <a:xfrm>
            <a:off x="1840113" y="1845276"/>
            <a:ext cx="8430220" cy="3878594"/>
          </a:xfrm>
          <a:ln w="38100">
            <a:solidFill>
              <a:schemeClr val="accent3"/>
            </a:solidFill>
          </a:ln>
        </p:spPr>
        <p:txBody>
          <a:bodyPr>
            <a:noAutofit/>
          </a:bodyPr>
          <a:lstStyle/>
          <a:p>
            <a:pPr marL="84138" indent="-84138" algn="just"/>
            <a:br>
              <a:rPr lang="es-MX" sz="2800" b="1" dirty="0">
                <a:solidFill>
                  <a:schemeClr val="accent5"/>
                </a:solidFill>
                <a:latin typeface="Calibri" panose="020F0502020204030204" pitchFamily="34" charset="0"/>
                <a:cs typeface="Calibri" panose="020F0502020204030204" pitchFamily="34" charset="0"/>
              </a:rPr>
            </a:br>
            <a:br>
              <a:rPr lang="es-MX" sz="2800" b="1" dirty="0">
                <a:solidFill>
                  <a:schemeClr val="accent5"/>
                </a:solidFill>
                <a:latin typeface="Calibri" panose="020F0502020204030204" pitchFamily="34" charset="0"/>
                <a:cs typeface="Calibri" panose="020F0502020204030204" pitchFamily="34" charset="0"/>
              </a:rPr>
            </a:br>
            <a:r>
              <a:rPr lang="es-MX" sz="2800" b="1" dirty="0">
                <a:solidFill>
                  <a:schemeClr val="accent5"/>
                </a:solidFill>
                <a:latin typeface="Calibri" panose="020F0502020204030204" pitchFamily="34" charset="0"/>
                <a:cs typeface="Calibri" panose="020F0502020204030204" pitchFamily="34" charset="0"/>
              </a:rPr>
              <a:t>				     </a:t>
            </a:r>
            <a:br>
              <a:rPr lang="es-MX" sz="2800" b="1" dirty="0">
                <a:solidFill>
                  <a:schemeClr val="accent5"/>
                </a:solidFill>
                <a:latin typeface="Calibri" panose="020F0502020204030204" pitchFamily="34" charset="0"/>
                <a:cs typeface="Calibri" panose="020F0502020204030204" pitchFamily="34" charset="0"/>
              </a:rPr>
            </a:br>
            <a:br>
              <a:rPr lang="es-MX" sz="2800" b="1" dirty="0">
                <a:solidFill>
                  <a:schemeClr val="accent5"/>
                </a:solidFill>
                <a:latin typeface="Calibri" panose="020F0502020204030204" pitchFamily="34" charset="0"/>
                <a:cs typeface="Calibri" panose="020F0502020204030204" pitchFamily="34" charset="0"/>
              </a:rPr>
            </a:br>
            <a:br>
              <a:rPr lang="es-MX" sz="2800" b="1" dirty="0">
                <a:solidFill>
                  <a:schemeClr val="accent5"/>
                </a:solidFill>
                <a:latin typeface="Calibri" panose="020F0502020204030204" pitchFamily="34" charset="0"/>
                <a:cs typeface="Calibri" panose="020F0502020204030204" pitchFamily="34" charset="0"/>
              </a:rPr>
            </a:br>
            <a:br>
              <a:rPr lang="es-MX" sz="2800" b="1" dirty="0">
                <a:solidFill>
                  <a:schemeClr val="accent5"/>
                </a:solidFill>
                <a:latin typeface="Calibri" panose="020F0502020204030204" pitchFamily="34" charset="0"/>
                <a:cs typeface="Calibri" panose="020F0502020204030204" pitchFamily="34" charset="0"/>
              </a:rPr>
            </a:br>
            <a:br>
              <a:rPr lang="es-MX" sz="2800" b="1" dirty="0">
                <a:solidFill>
                  <a:schemeClr val="accent5"/>
                </a:solidFill>
                <a:latin typeface="Calibri" panose="020F0502020204030204" pitchFamily="34" charset="0"/>
                <a:cs typeface="Calibri" panose="020F0502020204030204" pitchFamily="34" charset="0"/>
              </a:rPr>
            </a:br>
            <a:br>
              <a:rPr lang="es-MX" sz="2800" b="1" dirty="0">
                <a:solidFill>
                  <a:schemeClr val="accent5"/>
                </a:solidFill>
                <a:latin typeface="Calibri" panose="020F0502020204030204" pitchFamily="34" charset="0"/>
                <a:cs typeface="Calibri" panose="020F0502020204030204" pitchFamily="34" charset="0"/>
              </a:rPr>
            </a:br>
            <a:br>
              <a:rPr lang="es-MX" sz="2800" b="1" dirty="0">
                <a:solidFill>
                  <a:schemeClr val="accent5"/>
                </a:solidFill>
                <a:latin typeface="Calibri" panose="020F0502020204030204" pitchFamily="34" charset="0"/>
                <a:cs typeface="Calibri" panose="020F0502020204030204" pitchFamily="34" charset="0"/>
              </a:rPr>
            </a:br>
            <a:br>
              <a:rPr lang="es-MX" sz="2800" b="1" dirty="0">
                <a:solidFill>
                  <a:schemeClr val="accent5"/>
                </a:solidFill>
                <a:latin typeface="Calibri" panose="020F0502020204030204" pitchFamily="34" charset="0"/>
                <a:cs typeface="Calibri" panose="020F0502020204030204" pitchFamily="34" charset="0"/>
              </a:rPr>
            </a:br>
            <a:br>
              <a:rPr lang="es-MX" sz="2800" b="1" dirty="0">
                <a:solidFill>
                  <a:schemeClr val="accent5"/>
                </a:solidFill>
                <a:latin typeface="Calibri" panose="020F0502020204030204" pitchFamily="34" charset="0"/>
                <a:cs typeface="Calibri" panose="020F0502020204030204" pitchFamily="34" charset="0"/>
              </a:rPr>
            </a:br>
            <a:br>
              <a:rPr lang="es-MX" sz="2800" b="1" dirty="0">
                <a:solidFill>
                  <a:schemeClr val="accent5"/>
                </a:solidFill>
                <a:latin typeface="Calibri" panose="020F0502020204030204" pitchFamily="34" charset="0"/>
                <a:cs typeface="Calibri" panose="020F0502020204030204" pitchFamily="34" charset="0"/>
              </a:rPr>
            </a:br>
            <a:r>
              <a:rPr lang="es-ES" sz="2800" b="1" dirty="0">
                <a:latin typeface="Calibri" panose="020F0502020204030204" pitchFamily="34" charset="0"/>
                <a:cs typeface="Calibri" panose="020F0502020204030204" pitchFamily="34" charset="0"/>
              </a:rPr>
              <a:t>Utilizándose de la siguiente manera y en ese orden:</a:t>
            </a:r>
            <a:br>
              <a:rPr lang="es-ES" sz="2800" b="1" dirty="0">
                <a:solidFill>
                  <a:schemeClr val="accent5"/>
                </a:solidFill>
                <a:latin typeface="Calibri" panose="020F0502020204030204" pitchFamily="34" charset="0"/>
                <a:cs typeface="Calibri" panose="020F0502020204030204" pitchFamily="34" charset="0"/>
              </a:rPr>
            </a:br>
            <a:br>
              <a:rPr lang="es-ES" sz="2800" b="1" dirty="0">
                <a:solidFill>
                  <a:schemeClr val="accent5"/>
                </a:solidFill>
                <a:latin typeface="Calibri" panose="020F0502020204030204" pitchFamily="34" charset="0"/>
                <a:cs typeface="Calibri" panose="020F0502020204030204" pitchFamily="34" charset="0"/>
              </a:rPr>
            </a:br>
            <a:r>
              <a:rPr lang="es-ES" sz="2800" b="1" dirty="0">
                <a:latin typeface="Calibri" panose="020F0502020204030204" pitchFamily="34" charset="0"/>
                <a:cs typeface="Calibri" panose="020F0502020204030204" pitchFamily="34" charset="0"/>
              </a:rPr>
              <a:t>a)	Primeramente, </a:t>
            </a:r>
            <a:r>
              <a:rPr lang="es-ES" sz="2800" b="1" dirty="0">
                <a:solidFill>
                  <a:schemeClr val="accent5"/>
                </a:solidFill>
                <a:latin typeface="Calibri" panose="020F0502020204030204" pitchFamily="34" charset="0"/>
                <a:cs typeface="Calibri" panose="020F0502020204030204" pitchFamily="34" charset="0"/>
              </a:rPr>
              <a:t>para PROMOCIÓN O CORRIMIENTOS</a:t>
            </a:r>
            <a:br>
              <a:rPr lang="es-ES" sz="2800" b="1" dirty="0">
                <a:latin typeface="Calibri" panose="020F0502020204030204" pitchFamily="34" charset="0"/>
                <a:cs typeface="Calibri" panose="020F0502020204030204" pitchFamily="34" charset="0"/>
              </a:rPr>
            </a:br>
            <a:br>
              <a:rPr lang="es-ES" sz="2800" b="1" dirty="0">
                <a:latin typeface="Calibri" panose="020F0502020204030204" pitchFamily="34" charset="0"/>
                <a:cs typeface="Calibri" panose="020F0502020204030204" pitchFamily="34" charset="0"/>
              </a:rPr>
            </a:br>
            <a:r>
              <a:rPr lang="es-ES" sz="2800" b="1" dirty="0">
                <a:latin typeface="Calibri" panose="020F0502020204030204" pitchFamily="34" charset="0"/>
                <a:cs typeface="Calibri" panose="020F0502020204030204" pitchFamily="34" charset="0"/>
              </a:rPr>
              <a:t>b)	En seguida para </a:t>
            </a:r>
            <a:r>
              <a:rPr lang="es-ES" sz="2800" b="1" dirty="0">
                <a:solidFill>
                  <a:schemeClr val="accent5"/>
                </a:solidFill>
                <a:latin typeface="Calibri" panose="020F0502020204030204" pitchFamily="34" charset="0"/>
                <a:cs typeface="Calibri" panose="020F0502020204030204" pitchFamily="34" charset="0"/>
              </a:rPr>
              <a:t>COMPACTACIÓN</a:t>
            </a:r>
            <a:br>
              <a:rPr lang="es-ES" sz="2800" b="1" dirty="0">
                <a:solidFill>
                  <a:schemeClr val="accent5"/>
                </a:solidFill>
                <a:latin typeface="Calibri" panose="020F0502020204030204" pitchFamily="34" charset="0"/>
                <a:cs typeface="Calibri" panose="020F0502020204030204" pitchFamily="34" charset="0"/>
              </a:rPr>
            </a:br>
            <a:r>
              <a:rPr lang="es-ES" sz="2800" b="1" dirty="0">
                <a:solidFill>
                  <a:schemeClr val="accent5"/>
                </a:solidFill>
                <a:latin typeface="Calibri" panose="020F0502020204030204" pitchFamily="34" charset="0"/>
                <a:cs typeface="Calibri" panose="020F0502020204030204" pitchFamily="34" charset="0"/>
              </a:rPr>
              <a:t>.</a:t>
            </a:r>
            <a:br>
              <a:rPr lang="es-ES" sz="2800" b="1" dirty="0">
                <a:latin typeface="Calibri" panose="020F0502020204030204" pitchFamily="34" charset="0"/>
                <a:cs typeface="Calibri" panose="020F0502020204030204" pitchFamily="34" charset="0"/>
              </a:rPr>
            </a:br>
            <a:r>
              <a:rPr lang="es-ES" sz="2800" b="1" dirty="0">
                <a:latin typeface="Calibri" panose="020F0502020204030204" pitchFamily="34" charset="0"/>
                <a:cs typeface="Calibri" panose="020F0502020204030204" pitchFamily="34" charset="0"/>
              </a:rPr>
              <a:t>c) Posteriormente para </a:t>
            </a:r>
            <a:r>
              <a:rPr lang="es-ES" sz="2800" b="1" dirty="0">
                <a:solidFill>
                  <a:schemeClr val="accent5"/>
                </a:solidFill>
                <a:latin typeface="Calibri" panose="020F0502020204030204" pitchFamily="34" charset="0"/>
                <a:cs typeface="Calibri" panose="020F0502020204030204" pitchFamily="34" charset="0"/>
              </a:rPr>
              <a:t>REGULARIZACIÓN</a:t>
            </a:r>
            <a:r>
              <a:rPr lang="es-ES" sz="2800" b="1" dirty="0">
                <a:latin typeface="Calibri" panose="020F0502020204030204" pitchFamily="34" charset="0"/>
                <a:cs typeface="Calibri" panose="020F0502020204030204" pitchFamily="34" charset="0"/>
              </a:rPr>
              <a:t> </a:t>
            </a:r>
            <a:r>
              <a:rPr lang="es-ES" sz="2800" b="1" dirty="0">
                <a:solidFill>
                  <a:schemeClr val="accent5"/>
                </a:solidFill>
                <a:latin typeface="Calibri" panose="020F0502020204030204" pitchFamily="34" charset="0"/>
                <a:cs typeface="Calibri" panose="020F0502020204030204" pitchFamily="34" charset="0"/>
              </a:rPr>
              <a:t>de Técnicos Docentes</a:t>
            </a:r>
            <a:r>
              <a:rPr lang="es-ES" sz="2800" b="1" dirty="0">
                <a:latin typeface="Calibri" panose="020F0502020204030204" pitchFamily="34" charset="0"/>
                <a:cs typeface="Calibri" panose="020F0502020204030204" pitchFamily="34" charset="0"/>
              </a:rPr>
              <a:t>, y </a:t>
            </a:r>
            <a:r>
              <a:rPr lang="es-ES" sz="2800" b="1" dirty="0">
                <a:solidFill>
                  <a:schemeClr val="accent5"/>
                </a:solidFill>
                <a:latin typeface="Calibri" panose="020F0502020204030204" pitchFamily="34" charset="0"/>
                <a:cs typeface="Calibri" panose="020F0502020204030204" pitchFamily="34" charset="0"/>
              </a:rPr>
              <a:t>REGULARIZACIÓN del Personal no     Docente</a:t>
            </a:r>
            <a:r>
              <a:rPr lang="es-ES" sz="2800" b="1" dirty="0">
                <a:latin typeface="Calibri" panose="020F0502020204030204" pitchFamily="34" charset="0"/>
                <a:cs typeface="Calibri" panose="020F0502020204030204" pitchFamily="34" charset="0"/>
              </a:rPr>
              <a:t> con perfil y </a:t>
            </a:r>
            <a:r>
              <a:rPr lang="es-ES" sz="2800" b="1" dirty="0" err="1">
                <a:latin typeface="Calibri" panose="020F0502020204030204" pitchFamily="34" charset="0"/>
                <a:cs typeface="Calibri" panose="020F0502020204030204" pitchFamily="34" charset="0"/>
              </a:rPr>
              <a:t>hrs</a:t>
            </a:r>
            <a:r>
              <a:rPr lang="es-ES" sz="2800" b="1" dirty="0">
                <a:latin typeface="Calibri" panose="020F0502020204030204" pitchFamily="34" charset="0"/>
                <a:cs typeface="Calibri" panose="020F0502020204030204" pitchFamily="34" charset="0"/>
              </a:rPr>
              <a:t>. Frente a grupo.</a:t>
            </a:r>
            <a:endParaRPr lang="es-MX"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06150522"/>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459432"/>
            <a:ext cx="7200800" cy="2380054"/>
          </a:xfrm>
          <a:prstGeom prst="rect">
            <a:avLst/>
          </a:prstGeom>
        </p:spPr>
      </p:pic>
      <p:sp>
        <p:nvSpPr>
          <p:cNvPr id="3" name="Título 2"/>
          <p:cNvSpPr>
            <a:spLocks noGrp="1"/>
          </p:cNvSpPr>
          <p:nvPr>
            <p:ph type="ctrTitle"/>
          </p:nvPr>
        </p:nvSpPr>
        <p:spPr>
          <a:xfrm>
            <a:off x="2098984" y="1565190"/>
            <a:ext cx="8430220" cy="4036540"/>
          </a:xfrm>
          <a:ln w="38100">
            <a:solidFill>
              <a:schemeClr val="accent3"/>
            </a:solidFill>
          </a:ln>
        </p:spPr>
        <p:txBody>
          <a:bodyPr>
            <a:noAutofit/>
          </a:bodyPr>
          <a:lstStyle/>
          <a:p>
            <a:pPr marL="84138" indent="-84138" algn="just"/>
            <a:br>
              <a:rPr lang="es-MX" sz="4000" b="1" dirty="0">
                <a:solidFill>
                  <a:schemeClr val="accent5"/>
                </a:solidFill>
                <a:latin typeface="Calibri" panose="020F0502020204030204" pitchFamily="34" charset="0"/>
                <a:cs typeface="Calibri" panose="020F0502020204030204" pitchFamily="34" charset="0"/>
              </a:rPr>
            </a:br>
            <a:br>
              <a:rPr lang="es-MX" sz="4000" b="1" dirty="0">
                <a:solidFill>
                  <a:schemeClr val="accent5"/>
                </a:solidFill>
                <a:latin typeface="Calibri" panose="020F0502020204030204" pitchFamily="34" charset="0"/>
                <a:cs typeface="Calibri" panose="020F0502020204030204" pitchFamily="34" charset="0"/>
              </a:rPr>
            </a:br>
            <a:r>
              <a:rPr lang="es-MX" sz="4000" b="1" dirty="0">
                <a:solidFill>
                  <a:schemeClr val="accent5"/>
                </a:solidFill>
                <a:latin typeface="Calibri" panose="020F0502020204030204" pitchFamily="34" charset="0"/>
                <a:cs typeface="Calibri" panose="020F0502020204030204" pitchFamily="34" charset="0"/>
              </a:rPr>
              <a:t>				     </a:t>
            </a:r>
            <a:br>
              <a:rPr lang="es-MX" sz="4000" b="1" dirty="0">
                <a:solidFill>
                  <a:schemeClr val="accent5"/>
                </a:solidFill>
                <a:latin typeface="Calibri" panose="020F0502020204030204" pitchFamily="34" charset="0"/>
                <a:cs typeface="Calibri" panose="020F0502020204030204" pitchFamily="34" charset="0"/>
              </a:rPr>
            </a:br>
            <a:br>
              <a:rPr lang="es-MX" sz="4000" b="1" dirty="0">
                <a:solidFill>
                  <a:schemeClr val="accent5"/>
                </a:solidFill>
                <a:latin typeface="Calibri" panose="020F0502020204030204" pitchFamily="34" charset="0"/>
                <a:cs typeface="Calibri" panose="020F0502020204030204" pitchFamily="34" charset="0"/>
              </a:rPr>
            </a:br>
            <a:br>
              <a:rPr lang="es-MX" sz="4000" b="1" dirty="0">
                <a:solidFill>
                  <a:schemeClr val="accent5"/>
                </a:solidFill>
                <a:latin typeface="Calibri" panose="020F0502020204030204" pitchFamily="34" charset="0"/>
                <a:cs typeface="Calibri" panose="020F0502020204030204" pitchFamily="34" charset="0"/>
              </a:rPr>
            </a:br>
            <a:br>
              <a:rPr lang="es-MX" sz="4000" b="1" dirty="0">
                <a:solidFill>
                  <a:schemeClr val="accent5"/>
                </a:solidFill>
                <a:latin typeface="Calibri" panose="020F0502020204030204" pitchFamily="34" charset="0"/>
                <a:cs typeface="Calibri" panose="020F0502020204030204" pitchFamily="34" charset="0"/>
              </a:rPr>
            </a:br>
            <a:br>
              <a:rPr lang="es-MX" sz="4000" b="1" dirty="0">
                <a:solidFill>
                  <a:schemeClr val="accent5"/>
                </a:solidFill>
                <a:latin typeface="Calibri" panose="020F0502020204030204" pitchFamily="34" charset="0"/>
                <a:cs typeface="Calibri" panose="020F0502020204030204" pitchFamily="34" charset="0"/>
              </a:rPr>
            </a:br>
            <a:br>
              <a:rPr lang="es-MX" sz="4000" b="1" dirty="0">
                <a:solidFill>
                  <a:schemeClr val="accent5"/>
                </a:solidFill>
                <a:latin typeface="Calibri" panose="020F0502020204030204" pitchFamily="34" charset="0"/>
                <a:cs typeface="Calibri" panose="020F0502020204030204" pitchFamily="34" charset="0"/>
              </a:rPr>
            </a:br>
            <a:r>
              <a:rPr lang="es-ES" sz="4000" b="1" dirty="0">
                <a:latin typeface="Calibri" panose="020F0502020204030204" pitchFamily="34" charset="0"/>
                <a:cs typeface="Calibri" panose="020F0502020204030204" pitchFamily="34" charset="0"/>
              </a:rPr>
              <a:t>d) Para cubrir </a:t>
            </a:r>
            <a:r>
              <a:rPr lang="es-ES" sz="4000" b="1" dirty="0">
                <a:solidFill>
                  <a:schemeClr val="accent5"/>
                </a:solidFill>
                <a:latin typeface="Calibri" panose="020F0502020204030204" pitchFamily="34" charset="0"/>
                <a:cs typeface="Calibri" panose="020F0502020204030204" pitchFamily="34" charset="0"/>
              </a:rPr>
              <a:t>necesidades académica</a:t>
            </a:r>
            <a:r>
              <a:rPr lang="es-ES" sz="4000" b="1" dirty="0">
                <a:latin typeface="Calibri" panose="020F0502020204030204" pitchFamily="34" charset="0"/>
                <a:cs typeface="Calibri" panose="020F0502020204030204" pitchFamily="34" charset="0"/>
              </a:rPr>
              <a:t>s, con personal docente de carrera y de </a:t>
            </a:r>
            <a:r>
              <a:rPr lang="es-ES" sz="4000" b="1" dirty="0" err="1">
                <a:latin typeface="Calibri" panose="020F0502020204030204" pitchFamily="34" charset="0"/>
                <a:cs typeface="Calibri" panose="020F0502020204030204" pitchFamily="34" charset="0"/>
              </a:rPr>
              <a:t>hrs</a:t>
            </a:r>
            <a:r>
              <a:rPr lang="es-ES" sz="4000" b="1" dirty="0">
                <a:latin typeface="Calibri" panose="020F0502020204030204" pitchFamily="34" charset="0"/>
                <a:cs typeface="Calibri" panose="020F0502020204030204" pitchFamily="34" charset="0"/>
              </a:rPr>
              <a:t> de asignatura.</a:t>
            </a:r>
            <a:br>
              <a:rPr lang="es-ES" sz="4000" b="1" dirty="0">
                <a:latin typeface="Calibri" panose="020F0502020204030204" pitchFamily="34" charset="0"/>
                <a:cs typeface="Calibri" panose="020F0502020204030204" pitchFamily="34" charset="0"/>
              </a:rPr>
            </a:br>
            <a:r>
              <a:rPr lang="es-ES" sz="4000" b="1" dirty="0">
                <a:latin typeface="Calibri" panose="020F0502020204030204" pitchFamily="34" charset="0"/>
                <a:cs typeface="Calibri" panose="020F0502020204030204" pitchFamily="34" charset="0"/>
              </a:rPr>
              <a:t>e) Si queda la convocatoria por NECESIDADES DESIERTA. </a:t>
            </a:r>
            <a:r>
              <a:rPr lang="es-ES" sz="4000" b="1" dirty="0">
                <a:solidFill>
                  <a:schemeClr val="accent5"/>
                </a:solidFill>
                <a:latin typeface="Calibri" panose="020F0502020204030204" pitchFamily="34" charset="0"/>
                <a:cs typeface="Calibri" panose="020F0502020204030204" pitchFamily="34" charset="0"/>
              </a:rPr>
              <a:t>Por último, se Convoca de manera ABIERTO</a:t>
            </a:r>
            <a:br>
              <a:rPr lang="es-MX" sz="4000" b="1" dirty="0">
                <a:solidFill>
                  <a:schemeClr val="accent5"/>
                </a:solidFill>
                <a:latin typeface="Calibri" panose="020F0502020204030204" pitchFamily="34" charset="0"/>
                <a:cs typeface="Calibri" panose="020F0502020204030204" pitchFamily="34" charset="0"/>
              </a:rPr>
            </a:br>
            <a:endParaRPr lang="es-MX" sz="4000" dirty="0">
              <a:solidFill>
                <a:schemeClr val="accent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84578515"/>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MX" dirty="0">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ES" dirty="0">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459432"/>
            <a:ext cx="7200800" cy="2380054"/>
          </a:xfrm>
          <a:prstGeom prst="rect">
            <a:avLst/>
          </a:prstGeom>
        </p:spPr>
      </p:pic>
      <p:sp>
        <p:nvSpPr>
          <p:cNvPr id="3" name="Título 2"/>
          <p:cNvSpPr>
            <a:spLocks noGrp="1"/>
          </p:cNvSpPr>
          <p:nvPr>
            <p:ph type="ctrTitle"/>
          </p:nvPr>
        </p:nvSpPr>
        <p:spPr>
          <a:xfrm>
            <a:off x="1844886" y="1844824"/>
            <a:ext cx="8502228" cy="4608512"/>
          </a:xfrm>
          <a:ln w="38100">
            <a:solidFill>
              <a:schemeClr val="accent3"/>
            </a:solidFill>
          </a:ln>
        </p:spPr>
        <p:txBody>
          <a:bodyPr>
            <a:normAutofit fontScale="90000"/>
          </a:bodyPr>
          <a:lstStyle/>
          <a:p>
            <a:pPr marL="514350" indent="-514350" algn="just">
              <a:buFont typeface="+mj-lt"/>
              <a:buAutoNum type="arabicPeriod"/>
            </a:pP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b="1" dirty="0">
                <a:solidFill>
                  <a:schemeClr val="accent5"/>
                </a:solidFill>
                <a:latin typeface="Calibri" panose="020F0502020204030204" pitchFamily="34" charset="0"/>
                <a:cs typeface="Calibri" panose="020F0502020204030204" pitchFamily="34" charset="0"/>
              </a:rPr>
            </a:br>
            <a:r>
              <a:rPr lang="es-MX" sz="3200" b="1" dirty="0">
                <a:solidFill>
                  <a:schemeClr val="accent5"/>
                </a:solidFill>
                <a:latin typeface="Calibri" panose="020F0502020204030204" pitchFamily="34" charset="0"/>
                <a:cs typeface="Calibri" panose="020F0502020204030204" pitchFamily="34" charset="0"/>
              </a:rPr>
              <a:t>	</a:t>
            </a: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br>
              <a:rPr lang="es-MX" sz="3200" b="1" dirty="0">
                <a:solidFill>
                  <a:schemeClr val="accent5"/>
                </a:solidFill>
                <a:latin typeface="Calibri" panose="020F0502020204030204" pitchFamily="34" charset="0"/>
                <a:cs typeface="Calibri" panose="020F0502020204030204" pitchFamily="34" charset="0"/>
              </a:rPr>
            </a:br>
            <a:endParaRPr lang="es-MX" sz="3200" dirty="0">
              <a:solidFill>
                <a:schemeClr val="accent5"/>
              </a:solidFill>
            </a:endParaRPr>
          </a:p>
        </p:txBody>
      </p:sp>
      <p:sp>
        <p:nvSpPr>
          <p:cNvPr id="7" name="1 CuadroTexto">
            <a:extLst>
              <a:ext uri="{FF2B5EF4-FFF2-40B4-BE49-F238E27FC236}">
                <a16:creationId xmlns:a16="http://schemas.microsoft.com/office/drawing/2014/main" id="{6A84BA6E-02A7-4CF1-A8BB-E52E00A1BA5C}"/>
              </a:ext>
            </a:extLst>
          </p:cNvPr>
          <p:cNvSpPr txBox="1"/>
          <p:nvPr/>
        </p:nvSpPr>
        <p:spPr>
          <a:xfrm>
            <a:off x="2087526" y="2045166"/>
            <a:ext cx="7104818" cy="523220"/>
          </a:xfrm>
          <a:prstGeom prst="rect">
            <a:avLst/>
          </a:prstGeom>
          <a:noFill/>
          <a:ln w="38100">
            <a:solidFill>
              <a:schemeClr val="tx2"/>
            </a:solidFill>
          </a:ln>
        </p:spPr>
        <p:txBody>
          <a:bodyPr wrap="square" rtlCol="0">
            <a:spAutoFit/>
          </a:bodyPr>
          <a:lstStyle/>
          <a:p>
            <a:pPr algn="ctr"/>
            <a:r>
              <a:rPr lang="es-MX" sz="2800" b="1" dirty="0">
                <a:latin typeface="Arial" panose="020B0604020202020204" pitchFamily="34" charset="0"/>
                <a:cs typeface="Arial" panose="020B0604020202020204" pitchFamily="34" charset="0"/>
              </a:rPr>
              <a:t>¿QUÉ NECESITO PARA PROMOVERME?</a:t>
            </a:r>
          </a:p>
        </p:txBody>
      </p:sp>
      <p:sp>
        <p:nvSpPr>
          <p:cNvPr id="8" name="Marcador de contenido 2">
            <a:extLst>
              <a:ext uri="{FF2B5EF4-FFF2-40B4-BE49-F238E27FC236}">
                <a16:creationId xmlns:a16="http://schemas.microsoft.com/office/drawing/2014/main" id="{EFB31204-668E-400D-8A78-6E27378DF827}"/>
              </a:ext>
            </a:extLst>
          </p:cNvPr>
          <p:cNvSpPr txBox="1">
            <a:spLocks/>
          </p:cNvSpPr>
          <p:nvPr/>
        </p:nvSpPr>
        <p:spPr>
          <a:xfrm>
            <a:off x="2053830" y="2735343"/>
            <a:ext cx="7560840" cy="3108544"/>
          </a:xfrm>
          <a:prstGeom prst="rect">
            <a:avLst/>
          </a:prstGeom>
          <a:ln w="38100">
            <a:solidFill>
              <a:schemeClr val="tx1"/>
            </a:solidFill>
          </a:ln>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endParaRPr lang="es-MX" sz="2400" dirty="0">
              <a:solidFill>
                <a:schemeClr val="tx1"/>
              </a:solidFill>
              <a:latin typeface="Arial" panose="020B0604020202020204" pitchFamily="34" charset="0"/>
              <a:cs typeface="Arial" panose="020B0604020202020204" pitchFamily="34" charset="0"/>
            </a:endParaRPr>
          </a:p>
          <a:p>
            <a:pPr algn="just"/>
            <a:r>
              <a:rPr lang="es-MX" sz="2400" dirty="0">
                <a:solidFill>
                  <a:schemeClr val="tx1"/>
                </a:solidFill>
                <a:latin typeface="Arial" panose="020B0604020202020204" pitchFamily="34" charset="0"/>
                <a:cs typeface="Arial" panose="020B0604020202020204" pitchFamily="34" charset="0"/>
              </a:rPr>
              <a:t>Que el Instituto cuente con la </a:t>
            </a:r>
            <a:r>
              <a:rPr lang="es-MX" sz="2400" b="1" dirty="0">
                <a:solidFill>
                  <a:srgbClr val="0070C0"/>
                </a:solidFill>
                <a:latin typeface="Arial" panose="020B0604020202020204" pitchFamily="34" charset="0"/>
                <a:cs typeface="Arial" panose="020B0604020202020204" pitchFamily="34" charset="0"/>
              </a:rPr>
              <a:t>o las plazas vacantes</a:t>
            </a:r>
            <a:r>
              <a:rPr lang="es-MX" sz="2400" dirty="0">
                <a:solidFill>
                  <a:schemeClr val="tx1"/>
                </a:solidFill>
                <a:latin typeface="Arial" panose="020B0604020202020204" pitchFamily="34" charset="0"/>
                <a:cs typeface="Arial" panose="020B0604020202020204" pitchFamily="34" charset="0"/>
              </a:rPr>
              <a:t> y publique la o las convocatorias para promoción, compactación y regularización. </a:t>
            </a:r>
          </a:p>
          <a:p>
            <a:pPr algn="just"/>
            <a:r>
              <a:rPr lang="es-MX" sz="2400" b="1" dirty="0">
                <a:solidFill>
                  <a:srgbClr val="0070C0"/>
                </a:solidFill>
                <a:latin typeface="Arial" panose="020B0604020202020204" pitchFamily="34" charset="0"/>
                <a:cs typeface="Arial" panose="020B0604020202020204" pitchFamily="34" charset="0"/>
              </a:rPr>
              <a:t>Tener el estatus de basificado (10), </a:t>
            </a:r>
            <a:r>
              <a:rPr lang="es-MX" sz="2400" dirty="0">
                <a:solidFill>
                  <a:schemeClr val="tx1"/>
                </a:solidFill>
                <a:latin typeface="Arial" panose="020B0604020202020204" pitchFamily="34" charset="0"/>
                <a:cs typeface="Arial" panose="020B0604020202020204" pitchFamily="34" charset="0"/>
              </a:rPr>
              <a:t>asimismo</a:t>
            </a:r>
            <a:r>
              <a:rPr lang="es-MX" sz="2400" b="1" dirty="0">
                <a:solidFill>
                  <a:schemeClr val="tx1"/>
                </a:solidFill>
                <a:latin typeface="Arial" panose="020B0604020202020204" pitchFamily="34" charset="0"/>
                <a:cs typeface="Arial" panose="020B0604020202020204" pitchFamily="34" charset="0"/>
              </a:rPr>
              <a:t>, tener un año de servicios ininterrumpidos en la o las plazas que deseen promover.</a:t>
            </a:r>
          </a:p>
          <a:p>
            <a:pPr algn="just"/>
            <a:endParaRPr lang="es-MX" sz="2400" dirty="0">
              <a:solidFill>
                <a:schemeClr val="tx1"/>
              </a:solidFill>
              <a:latin typeface="Arial" panose="020B0604020202020204" pitchFamily="34" charset="0"/>
              <a:cs typeface="Arial" panose="020B0604020202020204" pitchFamily="34" charset="0"/>
            </a:endParaRPr>
          </a:p>
          <a:p>
            <a:r>
              <a:rPr lang="es-MX" sz="2400" dirty="0">
                <a:solidFill>
                  <a:schemeClr val="tx1"/>
                </a:solidFill>
                <a:latin typeface="Arial" panose="020B0604020202020204" pitchFamily="34" charset="0"/>
                <a:cs typeface="Arial" panose="020B0604020202020204" pitchFamily="34" charset="0"/>
              </a:rPr>
              <a:t>	</a:t>
            </a:r>
          </a:p>
          <a:p>
            <a:endParaRPr lang="en-US" sz="2400" dirty="0">
              <a:solidFill>
                <a:schemeClr val="tx1"/>
              </a:solidFill>
            </a:endParaRPr>
          </a:p>
        </p:txBody>
      </p:sp>
    </p:spTree>
    <p:extLst>
      <p:ext uri="{BB962C8B-B14F-4D97-AF65-F5344CB8AC3E}">
        <p14:creationId xmlns:p14="http://schemas.microsoft.com/office/powerpoint/2010/main" val="4179945817"/>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873376" y="1844824"/>
            <a:ext cx="7578383" cy="4048682"/>
          </a:xfrm>
          <a:solidFill>
            <a:schemeClr val="bg1"/>
          </a:solidFill>
          <a:ln w="57150">
            <a:solidFill>
              <a:srgbClr val="FFC000"/>
            </a:solidFill>
          </a:ln>
        </p:spPr>
        <p:style>
          <a:lnRef idx="1">
            <a:schemeClr val="accent3"/>
          </a:lnRef>
          <a:fillRef idx="3">
            <a:schemeClr val="accent3"/>
          </a:fillRef>
          <a:effectRef idx="2">
            <a:schemeClr val="accent3"/>
          </a:effectRef>
          <a:fontRef idx="minor">
            <a:schemeClr val="lt1"/>
          </a:fontRef>
        </p:style>
        <p:txBody>
          <a:bodyPr>
            <a:noAutofit/>
          </a:bodyPr>
          <a:lstStyle/>
          <a:p>
            <a:pPr algn="just">
              <a:spcBef>
                <a:spcPts val="0"/>
              </a:spcBef>
            </a:pPr>
            <a:br>
              <a:rPr lang="es-MX" sz="4000" b="1" dirty="0">
                <a:solidFill>
                  <a:schemeClr val="accent5"/>
                </a:solidFill>
                <a:latin typeface="Calibri" panose="020F0502020204030204" pitchFamily="34" charset="0"/>
                <a:ea typeface="Montserrat"/>
                <a:cs typeface="Calibri" panose="020F0502020204030204" pitchFamily="34" charset="0"/>
                <a:sym typeface="Montserrat"/>
              </a:rPr>
            </a:br>
            <a:endParaRPr lang="es-MX" sz="40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sp>
        <p:nvSpPr>
          <p:cNvPr id="3"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ES" dirty="0">
              <a:solidFill>
                <a:prstClr val="black"/>
              </a:solidFill>
              <a:latin typeface="Trebuchet MS" panose="020B0603020202020204"/>
            </a:endParaRPr>
          </a:p>
        </p:txBody>
      </p:sp>
      <p:sp>
        <p:nvSpPr>
          <p:cNvPr id="6" name="Rectangle 3"/>
          <p:cNvSpPr>
            <a:spLocks noChangeArrowheads="1"/>
          </p:cNvSpPr>
          <p:nvPr/>
        </p:nvSpPr>
        <p:spPr bwMode="auto">
          <a:xfrm>
            <a:off x="1873376"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975" y="-243408"/>
            <a:ext cx="7200800" cy="2380054"/>
          </a:xfrm>
          <a:prstGeom prst="rect">
            <a:avLst/>
          </a:prstGeom>
          <a:ln>
            <a:noFill/>
          </a:ln>
        </p:spPr>
      </p:pic>
      <p:sp>
        <p:nvSpPr>
          <p:cNvPr id="7" name="1 CuadroTexto">
            <a:extLst>
              <a:ext uri="{FF2B5EF4-FFF2-40B4-BE49-F238E27FC236}">
                <a16:creationId xmlns:a16="http://schemas.microsoft.com/office/drawing/2014/main" id="{E2323EDA-A66C-45AA-A499-BCA904FEA4C6}"/>
              </a:ext>
            </a:extLst>
          </p:cNvPr>
          <p:cNvSpPr txBox="1"/>
          <p:nvPr/>
        </p:nvSpPr>
        <p:spPr>
          <a:xfrm>
            <a:off x="2087526" y="2045166"/>
            <a:ext cx="7104818" cy="523220"/>
          </a:xfrm>
          <a:prstGeom prst="rect">
            <a:avLst/>
          </a:prstGeom>
          <a:noFill/>
          <a:ln w="38100">
            <a:solidFill>
              <a:schemeClr val="tx2"/>
            </a:solidFill>
          </a:ln>
        </p:spPr>
        <p:txBody>
          <a:bodyPr wrap="square" rtlCol="0">
            <a:spAutoFit/>
          </a:bodyPr>
          <a:lstStyle/>
          <a:p>
            <a:pPr algn="ctr"/>
            <a:r>
              <a:rPr lang="es-MX" sz="2800" b="1" dirty="0">
                <a:latin typeface="Arial" panose="020B0604020202020204" pitchFamily="34" charset="0"/>
                <a:cs typeface="Arial" panose="020B0604020202020204" pitchFamily="34" charset="0"/>
              </a:rPr>
              <a:t>¿QUÉ NECESITO PARA PROMOVERME?</a:t>
            </a:r>
          </a:p>
        </p:txBody>
      </p:sp>
      <p:sp>
        <p:nvSpPr>
          <p:cNvPr id="9" name="Marcador de contenido 2">
            <a:extLst>
              <a:ext uri="{FF2B5EF4-FFF2-40B4-BE49-F238E27FC236}">
                <a16:creationId xmlns:a16="http://schemas.microsoft.com/office/drawing/2014/main" id="{977A3C4B-CC51-45D3-B0FA-D7BB931585FA}"/>
              </a:ext>
            </a:extLst>
          </p:cNvPr>
          <p:cNvSpPr txBox="1">
            <a:spLocks/>
          </p:cNvSpPr>
          <p:nvPr/>
        </p:nvSpPr>
        <p:spPr>
          <a:xfrm>
            <a:off x="2207568" y="2924944"/>
            <a:ext cx="6830144" cy="2505656"/>
          </a:xfrm>
          <a:prstGeom prst="rect">
            <a:avLst/>
          </a:prstGeom>
          <a:ln w="38100">
            <a:solidFill>
              <a:schemeClr val="tx1"/>
            </a:solidFill>
          </a:ln>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just"/>
            <a:r>
              <a:rPr lang="es-MX" sz="2000" dirty="0">
                <a:solidFill>
                  <a:schemeClr val="tx1"/>
                </a:solidFill>
                <a:latin typeface="Arial" panose="020B0604020202020204" pitchFamily="34" charset="0"/>
                <a:cs typeface="Arial" panose="020B0604020202020204" pitchFamily="34" charset="0"/>
              </a:rPr>
              <a:t>Una vez teniendo la información acerca de los requisitos de la o las plazas, presentar en el área de recursos humanos, dentro de los periodos y horarios marcados en las convocatorias, </a:t>
            </a:r>
            <a:r>
              <a:rPr lang="es-MX" sz="2000" dirty="0">
                <a:solidFill>
                  <a:srgbClr val="00B0F0"/>
                </a:solidFill>
                <a:latin typeface="Arial" panose="020B0604020202020204" pitchFamily="34" charset="0"/>
                <a:cs typeface="Arial" panose="020B0604020202020204" pitchFamily="34" charset="0"/>
              </a:rPr>
              <a:t>su documentación completa, en orden y foliada para que, de este modo la Comisión Dictaminadora del Instituto </a:t>
            </a:r>
            <a:r>
              <a:rPr lang="es-MX" sz="2000" dirty="0">
                <a:solidFill>
                  <a:schemeClr val="tx1"/>
                </a:solidFill>
                <a:latin typeface="Arial" panose="020B0604020202020204" pitchFamily="34" charset="0"/>
                <a:cs typeface="Arial" panose="020B0604020202020204" pitchFamily="34" charset="0"/>
              </a:rPr>
              <a:t>se encuentre en condiciones de realizar la revisión y dictaminación de los expedientes de los participantes. 	</a:t>
            </a:r>
          </a:p>
          <a:p>
            <a:endParaRPr lang="en-US" sz="2000" dirty="0">
              <a:solidFill>
                <a:schemeClr val="tx1"/>
              </a:solidFill>
            </a:endParaRPr>
          </a:p>
        </p:txBody>
      </p:sp>
    </p:spTree>
    <p:extLst>
      <p:ext uri="{BB962C8B-B14F-4D97-AF65-F5344CB8AC3E}">
        <p14:creationId xmlns:p14="http://schemas.microsoft.com/office/powerpoint/2010/main" val="668211980"/>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24814" y="1554481"/>
            <a:ext cx="8911687" cy="745648"/>
          </a:xfrm>
          <a:ln w="19050">
            <a:solidFill>
              <a:schemeClr val="tx1"/>
            </a:solidFill>
          </a:ln>
        </p:spPr>
        <p:txBody>
          <a:bodyPr>
            <a:noAutofit/>
          </a:bodyPr>
          <a:lstStyle/>
          <a:p>
            <a:pPr algn="ctr"/>
            <a:br>
              <a:rPr lang="es-MX" b="1" dirty="0">
                <a:solidFill>
                  <a:schemeClr val="tx1"/>
                </a:solidFill>
              </a:rPr>
            </a:br>
            <a:r>
              <a:rPr lang="es-MX" b="1" dirty="0">
                <a:solidFill>
                  <a:schemeClr val="accent2"/>
                </a:solidFill>
              </a:rPr>
              <a:t>Leyes Reglamentos y Minutas</a:t>
            </a:r>
            <a:br>
              <a:rPr lang="es-MX" sz="3600" b="1" dirty="0">
                <a:solidFill>
                  <a:schemeClr val="tx1"/>
                </a:solidFill>
              </a:rPr>
            </a:br>
            <a:endParaRPr lang="es-MX" sz="3600" b="1" dirty="0">
              <a:solidFill>
                <a:schemeClr val="tx1"/>
              </a:solidFill>
            </a:endParaRPr>
          </a:p>
        </p:txBody>
      </p:sp>
      <p:sp>
        <p:nvSpPr>
          <p:cNvPr id="7" name="Marcador de contenido 6"/>
          <p:cNvSpPr>
            <a:spLocks noGrp="1"/>
          </p:cNvSpPr>
          <p:nvPr>
            <p:ph sz="half" idx="1"/>
          </p:nvPr>
        </p:nvSpPr>
        <p:spPr>
          <a:xfrm>
            <a:off x="2592924" y="2405449"/>
            <a:ext cx="4313864" cy="3871783"/>
          </a:xfrm>
          <a:ln w="12700">
            <a:solidFill>
              <a:schemeClr val="tx1"/>
            </a:solidFill>
          </a:ln>
        </p:spPr>
        <p:txBody>
          <a:bodyPr>
            <a:normAutofit fontScale="70000" lnSpcReduction="20000"/>
          </a:bodyPr>
          <a:lstStyle/>
          <a:p>
            <a:pPr lvl="1" algn="just"/>
            <a:r>
              <a:rPr lang="es-MX" b="1" dirty="0">
                <a:solidFill>
                  <a:schemeClr val="tx1"/>
                </a:solidFill>
              </a:rPr>
              <a:t>La Constitución Política de los Estados Unidos Mexicanos.</a:t>
            </a:r>
          </a:p>
          <a:p>
            <a:pPr marL="457200" lvl="1" indent="0" algn="just">
              <a:buNone/>
            </a:pPr>
            <a:endParaRPr lang="es-MX" b="1" dirty="0">
              <a:solidFill>
                <a:schemeClr val="tx1"/>
              </a:solidFill>
            </a:endParaRPr>
          </a:p>
          <a:p>
            <a:pPr lvl="1" algn="just"/>
            <a:r>
              <a:rPr lang="es-MX" b="1" dirty="0">
                <a:solidFill>
                  <a:schemeClr val="accent6"/>
                </a:solidFill>
              </a:rPr>
              <a:t>Ley Federal del Trabajo</a:t>
            </a:r>
          </a:p>
          <a:p>
            <a:pPr marL="457200" lvl="1" indent="0" algn="just">
              <a:buNone/>
            </a:pPr>
            <a:endParaRPr lang="es-MX" b="1" dirty="0">
              <a:solidFill>
                <a:schemeClr val="accent6"/>
              </a:solidFill>
            </a:endParaRPr>
          </a:p>
          <a:p>
            <a:pPr lvl="1" algn="just"/>
            <a:r>
              <a:rPr lang="es-MX" b="1" dirty="0">
                <a:solidFill>
                  <a:schemeClr val="accent2"/>
                </a:solidFill>
              </a:rPr>
              <a:t>Ley federal de los Trabajadores al Servicio del Estado.</a:t>
            </a:r>
          </a:p>
          <a:p>
            <a:pPr marL="457200" lvl="1" indent="0" algn="just">
              <a:buNone/>
            </a:pPr>
            <a:endParaRPr lang="es-MX" b="1" dirty="0">
              <a:solidFill>
                <a:schemeClr val="accent2"/>
              </a:solidFill>
            </a:endParaRPr>
          </a:p>
          <a:p>
            <a:pPr lvl="1" algn="just"/>
            <a:r>
              <a:rPr lang="es-MX" b="1" dirty="0">
                <a:solidFill>
                  <a:srgbClr val="0070C0"/>
                </a:solidFill>
              </a:rPr>
              <a:t>El Reglamento de las Condiciones Generales de la SEP.</a:t>
            </a:r>
          </a:p>
          <a:p>
            <a:pPr marL="457200" lvl="1" indent="0" algn="just">
              <a:buNone/>
            </a:pPr>
            <a:endParaRPr lang="es-MX" b="1" dirty="0">
              <a:solidFill>
                <a:srgbClr val="0070C0"/>
              </a:solidFill>
            </a:endParaRPr>
          </a:p>
          <a:p>
            <a:pPr lvl="1" algn="just"/>
            <a:r>
              <a:rPr lang="es-MX" b="1" dirty="0">
                <a:solidFill>
                  <a:srgbClr val="C00000"/>
                </a:solidFill>
              </a:rPr>
              <a:t>Reglamentos Interiores de Trabajo (Docente y No Docente) de los Institutos Tecnológicos.</a:t>
            </a:r>
          </a:p>
          <a:p>
            <a:pPr marL="457200" lvl="1" indent="0" algn="just">
              <a:buNone/>
            </a:pPr>
            <a:endParaRPr lang="es-MX" b="1" dirty="0">
              <a:solidFill>
                <a:srgbClr val="C00000"/>
              </a:solidFill>
            </a:endParaRPr>
          </a:p>
          <a:p>
            <a:pPr lvl="1" algn="just"/>
            <a:r>
              <a:rPr lang="es-MX" b="1" dirty="0">
                <a:solidFill>
                  <a:srgbClr val="7030A0"/>
                </a:solidFill>
              </a:rPr>
              <a:t>Minutas de Negociación Salarial SEP- SNTE.</a:t>
            </a:r>
          </a:p>
          <a:p>
            <a:pPr marL="457200" lvl="1" indent="0" algn="just">
              <a:buNone/>
            </a:pPr>
            <a:endParaRPr lang="es-MX" b="1" dirty="0">
              <a:solidFill>
                <a:schemeClr val="tx1"/>
              </a:solidFill>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5317" y="5768"/>
            <a:ext cx="7200800" cy="1548713"/>
          </a:xfrm>
          <a:prstGeom prst="rect">
            <a:avLst/>
          </a:prstGeom>
        </p:spPr>
      </p:pic>
      <p:pic>
        <p:nvPicPr>
          <p:cNvPr id="22530" name="Picture 2" descr="Constitución Política de los Estados Unidos Mexicanos - Wikipedia, la  enciclopedia libre"/>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980658" y="2405449"/>
            <a:ext cx="1405462" cy="204298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descr="Ley Federal del Trabajo (Méxic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 name="AutoShape 8" descr="Ley Federal del Trabajo (Méxic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8" name="Imagen 7"/>
          <p:cNvPicPr>
            <a:picLocks noChangeAspect="1"/>
          </p:cNvPicPr>
          <p:nvPr/>
        </p:nvPicPr>
        <p:blipFill>
          <a:blip r:embed="rId4"/>
          <a:stretch>
            <a:fillRect/>
          </a:stretch>
        </p:blipFill>
        <p:spPr>
          <a:xfrm>
            <a:off x="8459990" y="2405449"/>
            <a:ext cx="1685925" cy="2042983"/>
          </a:xfrm>
          <a:prstGeom prst="rect">
            <a:avLst/>
          </a:prstGeom>
        </p:spPr>
      </p:pic>
      <p:sp>
        <p:nvSpPr>
          <p:cNvPr id="9" name="AutoShape 10" descr="TFC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0" name="Imagen 9"/>
          <p:cNvPicPr>
            <a:picLocks noChangeAspect="1"/>
          </p:cNvPicPr>
          <p:nvPr/>
        </p:nvPicPr>
        <p:blipFill>
          <a:blip r:embed="rId5"/>
          <a:stretch>
            <a:fillRect/>
          </a:stretch>
        </p:blipFill>
        <p:spPr>
          <a:xfrm>
            <a:off x="10219785" y="2405449"/>
            <a:ext cx="1346139" cy="2042983"/>
          </a:xfrm>
          <a:prstGeom prst="rect">
            <a:avLst/>
          </a:prstGeom>
        </p:spPr>
      </p:pic>
      <p:pic>
        <p:nvPicPr>
          <p:cNvPr id="14" name="Imagen 13"/>
          <p:cNvPicPr>
            <a:picLocks noChangeAspect="1"/>
          </p:cNvPicPr>
          <p:nvPr/>
        </p:nvPicPr>
        <p:blipFill>
          <a:blip r:embed="rId6"/>
          <a:stretch>
            <a:fillRect/>
          </a:stretch>
        </p:blipFill>
        <p:spPr>
          <a:xfrm>
            <a:off x="8457051" y="4553751"/>
            <a:ext cx="1688863" cy="1723481"/>
          </a:xfrm>
          <a:prstGeom prst="rect">
            <a:avLst/>
          </a:prstGeom>
        </p:spPr>
      </p:pic>
      <p:pic>
        <p:nvPicPr>
          <p:cNvPr id="15" name="Imagen 14"/>
          <p:cNvPicPr>
            <a:picLocks noChangeAspect="1"/>
          </p:cNvPicPr>
          <p:nvPr/>
        </p:nvPicPr>
        <p:blipFill>
          <a:blip r:embed="rId7"/>
          <a:stretch>
            <a:fillRect/>
          </a:stretch>
        </p:blipFill>
        <p:spPr>
          <a:xfrm>
            <a:off x="10145915" y="4553752"/>
            <a:ext cx="1420010" cy="1723480"/>
          </a:xfrm>
          <a:prstGeom prst="rect">
            <a:avLst/>
          </a:prstGeom>
        </p:spPr>
      </p:pic>
      <p:pic>
        <p:nvPicPr>
          <p:cNvPr id="16" name="Marcador de contenido 9"/>
          <p:cNvPicPr>
            <a:picLocks/>
          </p:cNvPicPr>
          <p:nvPr/>
        </p:nvPicPr>
        <p:blipFill rotWithShape="1">
          <a:blip r:embed="rId8"/>
          <a:srcRect l="64494" t="44659" r="13103" b="16717"/>
          <a:stretch/>
        </p:blipFill>
        <p:spPr bwMode="auto">
          <a:xfrm>
            <a:off x="7037087" y="4553750"/>
            <a:ext cx="1349033" cy="17234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50176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MX" dirty="0">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ES" dirty="0">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175" y="-680124"/>
            <a:ext cx="7200800" cy="2380054"/>
          </a:xfrm>
          <a:prstGeom prst="rect">
            <a:avLst/>
          </a:prstGeom>
        </p:spPr>
      </p:pic>
      <p:sp>
        <p:nvSpPr>
          <p:cNvPr id="9" name="1 CuadroTexto">
            <a:extLst>
              <a:ext uri="{FF2B5EF4-FFF2-40B4-BE49-F238E27FC236}">
                <a16:creationId xmlns:a16="http://schemas.microsoft.com/office/drawing/2014/main" id="{3BDB7502-C6A2-4CD1-BA5F-5CE6BEB7CE42}"/>
              </a:ext>
            </a:extLst>
          </p:cNvPr>
          <p:cNvSpPr txBox="1"/>
          <p:nvPr/>
        </p:nvSpPr>
        <p:spPr>
          <a:xfrm>
            <a:off x="2353945" y="1877711"/>
            <a:ext cx="6978909" cy="707886"/>
          </a:xfrm>
          <a:prstGeom prst="rect">
            <a:avLst/>
          </a:prstGeom>
          <a:noFill/>
          <a:ln w="38100">
            <a:solidFill>
              <a:schemeClr val="tx1"/>
            </a:solidFill>
          </a:ln>
        </p:spPr>
        <p:txBody>
          <a:bodyPr wrap="square" rtlCol="0">
            <a:spAutoFit/>
          </a:bodyPr>
          <a:lstStyle/>
          <a:p>
            <a:pPr algn="ctr"/>
            <a:r>
              <a:rPr lang="es-MX" sz="2000" b="1" dirty="0">
                <a:latin typeface="Arial" panose="020B0604020202020204" pitchFamily="34" charset="0"/>
                <a:cs typeface="Arial" panose="020B0604020202020204" pitchFamily="34" charset="0"/>
              </a:rPr>
              <a:t>¿A QUÉ PLAZA O PLAZAS PUEDO ASPIRAR DENTRO DE LA PROMOCIÓN?</a:t>
            </a:r>
          </a:p>
        </p:txBody>
      </p:sp>
      <p:sp>
        <p:nvSpPr>
          <p:cNvPr id="12" name="Marcador de contenido 2">
            <a:extLst>
              <a:ext uri="{FF2B5EF4-FFF2-40B4-BE49-F238E27FC236}">
                <a16:creationId xmlns:a16="http://schemas.microsoft.com/office/drawing/2014/main" id="{7C4D0757-8E5F-4907-BE6B-D63F2132639C}"/>
              </a:ext>
            </a:extLst>
          </p:cNvPr>
          <p:cNvSpPr txBox="1">
            <a:spLocks/>
          </p:cNvSpPr>
          <p:nvPr/>
        </p:nvSpPr>
        <p:spPr>
          <a:xfrm>
            <a:off x="2098984" y="2763379"/>
            <a:ext cx="7488832" cy="3446237"/>
          </a:xfrm>
          <a:prstGeom prst="rect">
            <a:avLst/>
          </a:prstGeom>
          <a:ln w="38100">
            <a:solidFill>
              <a:schemeClr val="tx1"/>
            </a:solidFill>
          </a:ln>
        </p:spPr>
        <p:txBody>
          <a:bodyPr vert="horz" lIns="91440" tIns="45720" rIns="91440" bIns="45720" rtlCol="0" anchor="t">
            <a:normAutofit fontScale="92500" lnSpcReduction="20000"/>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endParaRPr lang="es-MX" sz="2700" dirty="0">
              <a:solidFill>
                <a:schemeClr val="tx1"/>
              </a:solidFill>
              <a:latin typeface="Arial" panose="020B0604020202020204" pitchFamily="34" charset="0"/>
              <a:cs typeface="Arial" panose="020B0604020202020204" pitchFamily="34" charset="0"/>
            </a:endParaRPr>
          </a:p>
          <a:p>
            <a:pPr algn="just"/>
            <a:r>
              <a:rPr lang="es-MX" sz="2200" dirty="0">
                <a:solidFill>
                  <a:schemeClr val="tx1"/>
                </a:solidFill>
                <a:latin typeface="Arial" panose="020B0604020202020204" pitchFamily="34" charset="0"/>
                <a:cs typeface="Arial" panose="020B0604020202020204" pitchFamily="34" charset="0"/>
              </a:rPr>
              <a:t>Dentro de la convocatoria de </a:t>
            </a:r>
            <a:r>
              <a:rPr lang="es-MX" sz="2200" b="1" dirty="0">
                <a:solidFill>
                  <a:srgbClr val="0070C0"/>
                </a:solidFill>
                <a:latin typeface="Arial" panose="020B0604020202020204" pitchFamily="34" charset="0"/>
                <a:cs typeface="Arial" panose="020B0604020202020204" pitchFamily="34" charset="0"/>
              </a:rPr>
              <a:t>promoción docente (cerrado), se puede aspirar únicamente a la plaza o plazas de categoría y nivel inmediata superior y respetando las horas de nombramiento.</a:t>
            </a:r>
          </a:p>
          <a:p>
            <a:pPr algn="just"/>
            <a:endParaRPr lang="es-MX" sz="2200" dirty="0">
              <a:solidFill>
                <a:schemeClr val="tx1"/>
              </a:solidFill>
              <a:latin typeface="Arial" panose="020B0604020202020204" pitchFamily="34" charset="0"/>
              <a:cs typeface="Arial" panose="020B0604020202020204" pitchFamily="34" charset="0"/>
            </a:endParaRPr>
          </a:p>
          <a:p>
            <a:pPr algn="just"/>
            <a:r>
              <a:rPr lang="es-MX" sz="2200" dirty="0">
                <a:solidFill>
                  <a:schemeClr val="tx1"/>
                </a:solidFill>
                <a:latin typeface="Arial" panose="020B0604020202020204" pitchFamily="34" charset="0"/>
                <a:cs typeface="Arial" panose="020B0604020202020204" pitchFamily="34" charset="0"/>
              </a:rPr>
              <a:t>Con el fin de beneficiar al mayor personal posible en el TecNM, dentro del proceso de promoción docente también existen dos mecanismos para poder promoverse: </a:t>
            </a:r>
            <a:r>
              <a:rPr lang="es-MX" sz="2200" b="1" dirty="0">
                <a:solidFill>
                  <a:srgbClr val="0070C0"/>
                </a:solidFill>
                <a:latin typeface="Arial" panose="020B0604020202020204" pitchFamily="34" charset="0"/>
                <a:cs typeface="Arial" panose="020B0604020202020204" pitchFamily="34" charset="0"/>
              </a:rPr>
              <a:t>la compactación y la regularización de técnicos docentes a docentes y personal  no docente con horas de nombramiento frente a grupo</a:t>
            </a:r>
            <a:r>
              <a:rPr lang="es-MX" sz="2200" dirty="0">
                <a:solidFill>
                  <a:schemeClr val="tx1"/>
                </a:solidFill>
                <a:latin typeface="Arial" panose="020B0604020202020204" pitchFamily="34" charset="0"/>
                <a:cs typeface="Arial" panose="020B0604020202020204" pitchFamily="34" charset="0"/>
              </a:rPr>
              <a:t>. 	</a:t>
            </a:r>
          </a:p>
          <a:p>
            <a:endParaRPr lang="en-US" dirty="0">
              <a:solidFill>
                <a:schemeClr val="tx1"/>
              </a:solidFill>
            </a:endParaRPr>
          </a:p>
        </p:txBody>
      </p:sp>
    </p:spTree>
    <p:extLst>
      <p:ext uri="{BB962C8B-B14F-4D97-AF65-F5344CB8AC3E}">
        <p14:creationId xmlns:p14="http://schemas.microsoft.com/office/powerpoint/2010/main" val="3305340920"/>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MX" dirty="0">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ES" dirty="0">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459432"/>
            <a:ext cx="7200800" cy="2380054"/>
          </a:xfrm>
          <a:prstGeom prst="rect">
            <a:avLst/>
          </a:prstGeom>
        </p:spPr>
      </p:pic>
      <p:sp>
        <p:nvSpPr>
          <p:cNvPr id="12" name="Marcador de contenido 2">
            <a:extLst>
              <a:ext uri="{FF2B5EF4-FFF2-40B4-BE49-F238E27FC236}">
                <a16:creationId xmlns:a16="http://schemas.microsoft.com/office/drawing/2014/main" id="{7C4D0757-8E5F-4907-BE6B-D63F2132639C}"/>
              </a:ext>
            </a:extLst>
          </p:cNvPr>
          <p:cNvSpPr txBox="1">
            <a:spLocks/>
          </p:cNvSpPr>
          <p:nvPr/>
        </p:nvSpPr>
        <p:spPr>
          <a:xfrm>
            <a:off x="2063552" y="2129066"/>
            <a:ext cx="7488832" cy="3446237"/>
          </a:xfrm>
          <a:prstGeom prst="rect">
            <a:avLst/>
          </a:prstGeom>
          <a:ln w="57150">
            <a:solidFill>
              <a:schemeClr val="accent4"/>
            </a:solidFill>
          </a:ln>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endParaRPr lang="es-MX" sz="2700" dirty="0">
              <a:solidFill>
                <a:schemeClr val="tx1"/>
              </a:solidFill>
              <a:latin typeface="Arial" panose="020B0604020202020204" pitchFamily="34" charset="0"/>
              <a:cs typeface="Arial" panose="020B0604020202020204" pitchFamily="34" charset="0"/>
            </a:endParaRPr>
          </a:p>
          <a:p>
            <a:pPr algn="just"/>
            <a:endParaRPr lang="es-MX" sz="2200" dirty="0">
              <a:solidFill>
                <a:schemeClr val="tx1"/>
              </a:solidFill>
              <a:latin typeface="Arial" panose="020B0604020202020204" pitchFamily="34" charset="0"/>
              <a:cs typeface="Arial" panose="020B0604020202020204" pitchFamily="34" charset="0"/>
            </a:endParaRPr>
          </a:p>
          <a:p>
            <a:pPr algn="ctr"/>
            <a:r>
              <a:rPr lang="es-MX" sz="6600" b="1" dirty="0">
                <a:solidFill>
                  <a:schemeClr val="tx1"/>
                </a:solidFill>
                <a:latin typeface="Arial" panose="020B0604020202020204" pitchFamily="34" charset="0"/>
                <a:cs typeface="Arial" panose="020B0604020202020204" pitchFamily="34" charset="0"/>
              </a:rPr>
              <a:t>E J E M P L O S</a:t>
            </a:r>
          </a:p>
          <a:p>
            <a:endParaRPr lang="en-US" dirty="0">
              <a:solidFill>
                <a:schemeClr val="tx1"/>
              </a:solidFill>
            </a:endParaRPr>
          </a:p>
        </p:txBody>
      </p:sp>
    </p:spTree>
    <p:extLst>
      <p:ext uri="{BB962C8B-B14F-4D97-AF65-F5344CB8AC3E}">
        <p14:creationId xmlns:p14="http://schemas.microsoft.com/office/powerpoint/2010/main" val="797829046"/>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459432"/>
            <a:ext cx="7200800" cy="2380054"/>
          </a:xfrm>
          <a:prstGeom prst="rect">
            <a:avLst/>
          </a:prstGeom>
        </p:spPr>
      </p:pic>
      <p:sp>
        <p:nvSpPr>
          <p:cNvPr id="9" name="1 CuadroTexto">
            <a:extLst>
              <a:ext uri="{FF2B5EF4-FFF2-40B4-BE49-F238E27FC236}">
                <a16:creationId xmlns:a16="http://schemas.microsoft.com/office/drawing/2014/main" id="{D7BC19F3-6D52-40C5-A376-6D9462F55AEA}"/>
              </a:ext>
            </a:extLst>
          </p:cNvPr>
          <p:cNvSpPr txBox="1"/>
          <p:nvPr/>
        </p:nvSpPr>
        <p:spPr>
          <a:xfrm>
            <a:off x="2063553" y="1268760"/>
            <a:ext cx="7560840" cy="707886"/>
          </a:xfrm>
          <a:prstGeom prst="rect">
            <a:avLst/>
          </a:prstGeom>
          <a:noFill/>
          <a:ln w="38100">
            <a:solidFill>
              <a:schemeClr val="tx1"/>
            </a:solidFill>
          </a:ln>
        </p:spPr>
        <p:txBody>
          <a:bodyPr wrap="square" rtlCol="0">
            <a:spAutoFit/>
          </a:bodyPr>
          <a:lstStyle/>
          <a:p>
            <a:pPr algn="ctr"/>
            <a:r>
              <a:rPr lang="es-MX" sz="2000" b="1" dirty="0">
                <a:latin typeface="Arial" panose="020B0604020202020204" pitchFamily="34" charset="0"/>
                <a:cs typeface="Arial" panose="020B0604020202020204" pitchFamily="34" charset="0"/>
              </a:rPr>
              <a:t>¿A QUÉ PLAZA O PLAZAS PUEDO ASPIRAR DENTRO DE LA </a:t>
            </a:r>
            <a:r>
              <a:rPr lang="es-MX" sz="2000" b="1" dirty="0">
                <a:solidFill>
                  <a:srgbClr val="0070C0"/>
                </a:solidFill>
                <a:latin typeface="Arial" panose="020B0604020202020204" pitchFamily="34" charset="0"/>
                <a:cs typeface="Arial" panose="020B0604020202020204" pitchFamily="34" charset="0"/>
              </a:rPr>
              <a:t>PROMOCIÓN</a:t>
            </a:r>
            <a:r>
              <a:rPr lang="es-MX" sz="2000" b="1" dirty="0">
                <a:latin typeface="Arial" panose="020B0604020202020204" pitchFamily="34" charset="0"/>
                <a:cs typeface="Arial" panose="020B0604020202020204" pitchFamily="34" charset="0"/>
              </a:rPr>
              <a:t>?</a:t>
            </a:r>
          </a:p>
        </p:txBody>
      </p:sp>
      <p:sp>
        <p:nvSpPr>
          <p:cNvPr id="10" name="Marcador de contenido 2">
            <a:extLst>
              <a:ext uri="{FF2B5EF4-FFF2-40B4-BE49-F238E27FC236}">
                <a16:creationId xmlns:a16="http://schemas.microsoft.com/office/drawing/2014/main" id="{E24DAE7F-CBAE-4521-999D-74CDA6EA833C}"/>
              </a:ext>
            </a:extLst>
          </p:cNvPr>
          <p:cNvSpPr txBox="1">
            <a:spLocks/>
          </p:cNvSpPr>
          <p:nvPr/>
        </p:nvSpPr>
        <p:spPr>
          <a:xfrm>
            <a:off x="2063553" y="2132856"/>
            <a:ext cx="7560840" cy="3792584"/>
          </a:xfrm>
          <a:prstGeom prst="rect">
            <a:avLst/>
          </a:prstGeom>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s-MX" sz="1800" b="1" dirty="0">
                <a:latin typeface="Arial" panose="020B0604020202020204" pitchFamily="34" charset="0"/>
                <a:cs typeface="Arial" panose="020B0604020202020204" pitchFamily="34" charset="0"/>
              </a:rPr>
              <a:t>EJEMPLOS: </a:t>
            </a:r>
          </a:p>
          <a:p>
            <a:pPr algn="just">
              <a:defRPr/>
            </a:pPr>
            <a:r>
              <a:rPr lang="es-MX" sz="1800" b="1" dirty="0">
                <a:solidFill>
                  <a:srgbClr val="0070C0"/>
                </a:solidFill>
                <a:latin typeface="Arial" panose="020B0604020202020204" pitchFamily="34" charset="0"/>
                <a:cs typeface="Arial" panose="020B0604020202020204" pitchFamily="34" charset="0"/>
              </a:rPr>
              <a:t>PROMOCIÓN: </a:t>
            </a:r>
          </a:p>
          <a:p>
            <a:pPr marL="0" indent="0" algn="just">
              <a:buNone/>
              <a:defRPr/>
            </a:pPr>
            <a:endParaRPr lang="es-MX" sz="2200" dirty="0">
              <a:solidFill>
                <a:srgbClr val="5B9BD5">
                  <a:lumMod val="50000"/>
                </a:srgbClr>
              </a:solidFill>
              <a:latin typeface="Arial" panose="020B0604020202020204" pitchFamily="34" charset="0"/>
              <a:cs typeface="Arial" panose="020B0604020202020204" pitchFamily="34" charset="0"/>
            </a:endParaRPr>
          </a:p>
          <a:p>
            <a:pPr marL="0" indent="0" algn="just">
              <a:buNone/>
              <a:defRPr/>
            </a:pPr>
            <a:endParaRPr lang="es-MX" sz="2200" dirty="0">
              <a:solidFill>
                <a:srgbClr val="5B9BD5">
                  <a:lumMod val="50000"/>
                </a:srgbClr>
              </a:solidFill>
              <a:latin typeface="Arial" panose="020B0604020202020204" pitchFamily="34" charset="0"/>
              <a:cs typeface="Arial" panose="020B0604020202020204" pitchFamily="34" charset="0"/>
            </a:endParaRPr>
          </a:p>
          <a:p>
            <a:pPr marL="0" indent="0" algn="just">
              <a:buNone/>
              <a:defRPr/>
            </a:pPr>
            <a:endParaRPr lang="es-MX" sz="2200" dirty="0">
              <a:solidFill>
                <a:srgbClr val="5B9BD5">
                  <a:lumMod val="50000"/>
                </a:srgbClr>
              </a:solidFill>
              <a:latin typeface="Arial" panose="020B0604020202020204" pitchFamily="34" charset="0"/>
              <a:cs typeface="Arial" panose="020B0604020202020204" pitchFamily="34" charset="0"/>
            </a:endParaRPr>
          </a:p>
          <a:p>
            <a:pPr algn="just">
              <a:defRPr/>
            </a:pPr>
            <a:endParaRPr lang="es-MX" sz="1600" dirty="0">
              <a:solidFill>
                <a:srgbClr val="5B9BD5">
                  <a:lumMod val="50000"/>
                </a:srgbClr>
              </a:solidFill>
              <a:latin typeface="Arial" panose="020B0604020202020204" pitchFamily="34" charset="0"/>
              <a:cs typeface="Arial" panose="020B0604020202020204" pitchFamily="34" charset="0"/>
            </a:endParaRPr>
          </a:p>
          <a:p>
            <a:pPr algn="just">
              <a:defRPr/>
            </a:pPr>
            <a:endParaRPr lang="es-MX" sz="1600" dirty="0">
              <a:solidFill>
                <a:srgbClr val="5B9BD5">
                  <a:lumMod val="50000"/>
                </a:srgbClr>
              </a:solidFill>
              <a:latin typeface="Arial" panose="020B0604020202020204" pitchFamily="34" charset="0"/>
              <a:cs typeface="Arial" panose="020B0604020202020204" pitchFamily="34" charset="0"/>
            </a:endParaRPr>
          </a:p>
          <a:p>
            <a:pPr marL="0" indent="0" algn="just">
              <a:buNone/>
              <a:defRPr/>
            </a:pPr>
            <a:endParaRPr lang="es-MX" sz="1600" dirty="0">
              <a:solidFill>
                <a:srgbClr val="5B9BD5">
                  <a:lumMod val="50000"/>
                </a:srgbClr>
              </a:solidFill>
              <a:latin typeface="Arial" panose="020B0604020202020204" pitchFamily="34" charset="0"/>
              <a:cs typeface="Arial" panose="020B0604020202020204" pitchFamily="34" charset="0"/>
            </a:endParaRPr>
          </a:p>
          <a:p>
            <a:pPr algn="just">
              <a:defRPr/>
            </a:pPr>
            <a:r>
              <a:rPr lang="es-MX" sz="1600" b="1" dirty="0">
                <a:latin typeface="Arial" panose="020B0604020202020204" pitchFamily="34" charset="0"/>
                <a:cs typeface="Arial" panose="020B0604020202020204" pitchFamily="34" charset="0"/>
              </a:rPr>
              <a:t>NOTA: </a:t>
            </a:r>
            <a:r>
              <a:rPr lang="es-MX" sz="1600" dirty="0">
                <a:latin typeface="Arial" panose="020B0604020202020204" pitchFamily="34" charset="0"/>
                <a:cs typeface="Arial" panose="020B0604020202020204" pitchFamily="34" charset="0"/>
              </a:rPr>
              <a:t>En el caso de las plazas de Profesor de Asignatura, la cantidad de horas deberán coincidir en ambas categorías.</a:t>
            </a:r>
            <a:r>
              <a:rPr lang="es-MX" sz="1600" dirty="0">
                <a:solidFill>
                  <a:srgbClr val="5B9BD5">
                    <a:lumMod val="50000"/>
                  </a:srgbClr>
                </a:solidFill>
                <a:latin typeface="Arial" panose="020B0604020202020204" pitchFamily="34" charset="0"/>
                <a:cs typeface="Arial" panose="020B0604020202020204" pitchFamily="34" charset="0"/>
              </a:rPr>
              <a:t>	</a:t>
            </a:r>
            <a:endParaRPr lang="es-MX" sz="3600" dirty="0">
              <a:solidFill>
                <a:srgbClr val="5B9BD5">
                  <a:lumMod val="50000"/>
                </a:srgbClr>
              </a:solidFill>
              <a:latin typeface="Arial" panose="020B0604020202020204" pitchFamily="34" charset="0"/>
              <a:cs typeface="Arial" panose="020B0604020202020204" pitchFamily="34" charset="0"/>
            </a:endParaRPr>
          </a:p>
        </p:txBody>
      </p:sp>
      <p:pic>
        <p:nvPicPr>
          <p:cNvPr id="16" name="Imagen 15">
            <a:extLst>
              <a:ext uri="{FF2B5EF4-FFF2-40B4-BE49-F238E27FC236}">
                <a16:creationId xmlns:a16="http://schemas.microsoft.com/office/drawing/2014/main" id="{639320A3-79FC-479D-A5FC-4E167C440DCC}"/>
              </a:ext>
            </a:extLst>
          </p:cNvPr>
          <p:cNvPicPr>
            <a:picLocks noChangeAspect="1"/>
          </p:cNvPicPr>
          <p:nvPr/>
        </p:nvPicPr>
        <p:blipFill>
          <a:blip r:embed="rId4"/>
          <a:stretch>
            <a:fillRect/>
          </a:stretch>
        </p:blipFill>
        <p:spPr>
          <a:xfrm>
            <a:off x="2279577" y="2916202"/>
            <a:ext cx="7200798" cy="800830"/>
          </a:xfrm>
          <a:prstGeom prst="rect">
            <a:avLst/>
          </a:prstGeom>
        </p:spPr>
      </p:pic>
      <p:pic>
        <p:nvPicPr>
          <p:cNvPr id="18" name="Imagen 17">
            <a:extLst>
              <a:ext uri="{FF2B5EF4-FFF2-40B4-BE49-F238E27FC236}">
                <a16:creationId xmlns:a16="http://schemas.microsoft.com/office/drawing/2014/main" id="{491F7AEA-2C0C-4836-B9DE-E56BFBCC80E3}"/>
              </a:ext>
            </a:extLst>
          </p:cNvPr>
          <p:cNvPicPr>
            <a:picLocks noChangeAspect="1"/>
          </p:cNvPicPr>
          <p:nvPr/>
        </p:nvPicPr>
        <p:blipFill>
          <a:blip r:embed="rId5"/>
          <a:stretch>
            <a:fillRect/>
          </a:stretch>
        </p:blipFill>
        <p:spPr>
          <a:xfrm>
            <a:off x="2279577" y="3866372"/>
            <a:ext cx="7200799" cy="930780"/>
          </a:xfrm>
          <a:prstGeom prst="rect">
            <a:avLst/>
          </a:prstGeom>
        </p:spPr>
      </p:pic>
    </p:spTree>
    <p:extLst>
      <p:ext uri="{BB962C8B-B14F-4D97-AF65-F5344CB8AC3E}">
        <p14:creationId xmlns:p14="http://schemas.microsoft.com/office/powerpoint/2010/main" val="905686854"/>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563" y="-532806"/>
            <a:ext cx="7200800" cy="2380054"/>
          </a:xfrm>
          <a:prstGeom prst="rect">
            <a:avLst/>
          </a:prstGeom>
        </p:spPr>
      </p:pic>
      <p:sp>
        <p:nvSpPr>
          <p:cNvPr id="13" name="1 CuadroTexto">
            <a:extLst>
              <a:ext uri="{FF2B5EF4-FFF2-40B4-BE49-F238E27FC236}">
                <a16:creationId xmlns:a16="http://schemas.microsoft.com/office/drawing/2014/main" id="{D17A1E35-AB81-45EE-8640-319A4E3FB167}"/>
              </a:ext>
            </a:extLst>
          </p:cNvPr>
          <p:cNvSpPr txBox="1"/>
          <p:nvPr/>
        </p:nvSpPr>
        <p:spPr>
          <a:xfrm>
            <a:off x="2063552" y="1351471"/>
            <a:ext cx="7560840" cy="707886"/>
          </a:xfrm>
          <a:prstGeom prst="rect">
            <a:avLst/>
          </a:prstGeom>
          <a:noFill/>
          <a:ln w="38100">
            <a:solidFill>
              <a:schemeClr val="tx1"/>
            </a:solidFill>
          </a:ln>
        </p:spPr>
        <p:txBody>
          <a:bodyPr wrap="square" rtlCol="0">
            <a:spAutoFit/>
          </a:bodyPr>
          <a:lstStyle/>
          <a:p>
            <a:pPr algn="ctr"/>
            <a:r>
              <a:rPr lang="es-MX" sz="2000" b="1" dirty="0">
                <a:latin typeface="Arial" panose="020B0604020202020204" pitchFamily="34" charset="0"/>
                <a:cs typeface="Arial" panose="020B0604020202020204" pitchFamily="34" charset="0"/>
              </a:rPr>
              <a:t>¿A QUÉ PLAZA O PLAZAS PUEDO ASPIRAR DENTRO DE LA </a:t>
            </a:r>
            <a:r>
              <a:rPr lang="es-MX" sz="2000" b="1" dirty="0">
                <a:solidFill>
                  <a:srgbClr val="0070C0"/>
                </a:solidFill>
                <a:latin typeface="Arial" panose="020B0604020202020204" pitchFamily="34" charset="0"/>
                <a:cs typeface="Arial" panose="020B0604020202020204" pitchFamily="34" charset="0"/>
              </a:rPr>
              <a:t>PROMOCIÓN</a:t>
            </a:r>
            <a:r>
              <a:rPr lang="es-MX" sz="2000" b="1" dirty="0">
                <a:latin typeface="Arial" panose="020B0604020202020204" pitchFamily="34" charset="0"/>
                <a:cs typeface="Arial" panose="020B0604020202020204" pitchFamily="34" charset="0"/>
              </a:rPr>
              <a:t>?</a:t>
            </a:r>
          </a:p>
        </p:txBody>
      </p:sp>
      <p:pic>
        <p:nvPicPr>
          <p:cNvPr id="3" name="Imagen 2">
            <a:extLst>
              <a:ext uri="{FF2B5EF4-FFF2-40B4-BE49-F238E27FC236}">
                <a16:creationId xmlns:a16="http://schemas.microsoft.com/office/drawing/2014/main" id="{0D953221-436F-4E92-870B-8D870793B503}"/>
              </a:ext>
            </a:extLst>
          </p:cNvPr>
          <p:cNvPicPr>
            <a:picLocks noChangeAspect="1"/>
          </p:cNvPicPr>
          <p:nvPr/>
        </p:nvPicPr>
        <p:blipFill>
          <a:blip r:embed="rId4"/>
          <a:stretch>
            <a:fillRect/>
          </a:stretch>
        </p:blipFill>
        <p:spPr>
          <a:xfrm>
            <a:off x="3035661" y="2132856"/>
            <a:ext cx="5616623" cy="4608512"/>
          </a:xfrm>
          <a:prstGeom prst="rect">
            <a:avLst/>
          </a:prstGeom>
        </p:spPr>
      </p:pic>
    </p:spTree>
    <p:extLst>
      <p:ext uri="{BB962C8B-B14F-4D97-AF65-F5344CB8AC3E}">
        <p14:creationId xmlns:p14="http://schemas.microsoft.com/office/powerpoint/2010/main" val="2891710234"/>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563" y="-532806"/>
            <a:ext cx="7200800" cy="2380054"/>
          </a:xfrm>
          <a:prstGeom prst="rect">
            <a:avLst/>
          </a:prstGeom>
        </p:spPr>
      </p:pic>
      <p:sp>
        <p:nvSpPr>
          <p:cNvPr id="13" name="1 CuadroTexto">
            <a:extLst>
              <a:ext uri="{FF2B5EF4-FFF2-40B4-BE49-F238E27FC236}">
                <a16:creationId xmlns:a16="http://schemas.microsoft.com/office/drawing/2014/main" id="{D17A1E35-AB81-45EE-8640-319A4E3FB167}"/>
              </a:ext>
            </a:extLst>
          </p:cNvPr>
          <p:cNvSpPr txBox="1"/>
          <p:nvPr/>
        </p:nvSpPr>
        <p:spPr>
          <a:xfrm>
            <a:off x="2063552" y="1351471"/>
            <a:ext cx="7560840" cy="707886"/>
          </a:xfrm>
          <a:prstGeom prst="rect">
            <a:avLst/>
          </a:prstGeom>
          <a:noFill/>
          <a:ln w="38100">
            <a:solidFill>
              <a:schemeClr val="tx1"/>
            </a:solidFill>
          </a:ln>
        </p:spPr>
        <p:txBody>
          <a:bodyPr wrap="square" rtlCol="0">
            <a:spAutoFit/>
          </a:bodyPr>
          <a:lstStyle/>
          <a:p>
            <a:pPr algn="ctr"/>
            <a:r>
              <a:rPr lang="es-MX" sz="2000" b="1" dirty="0">
                <a:latin typeface="Arial" panose="020B0604020202020204" pitchFamily="34" charset="0"/>
                <a:cs typeface="Arial" panose="020B0604020202020204" pitchFamily="34" charset="0"/>
              </a:rPr>
              <a:t>¿A QUÉ PLAZA O PLAZAS PUEDO ASPIRAR DENTRO DE LA </a:t>
            </a:r>
            <a:r>
              <a:rPr lang="es-MX" sz="2000" b="1" dirty="0">
                <a:solidFill>
                  <a:srgbClr val="0070C0"/>
                </a:solidFill>
                <a:latin typeface="Arial" panose="020B0604020202020204" pitchFamily="34" charset="0"/>
                <a:cs typeface="Arial" panose="020B0604020202020204" pitchFamily="34" charset="0"/>
              </a:rPr>
              <a:t>PROMOCIÓN</a:t>
            </a:r>
            <a:r>
              <a:rPr lang="es-MX" sz="2000" b="1" dirty="0">
                <a:latin typeface="Arial" panose="020B0604020202020204" pitchFamily="34" charset="0"/>
                <a:cs typeface="Arial" panose="020B0604020202020204" pitchFamily="34" charset="0"/>
              </a:rPr>
              <a:t>?</a:t>
            </a:r>
          </a:p>
        </p:txBody>
      </p:sp>
      <p:pic>
        <p:nvPicPr>
          <p:cNvPr id="8" name="image3.png">
            <a:extLst>
              <a:ext uri="{FF2B5EF4-FFF2-40B4-BE49-F238E27FC236}">
                <a16:creationId xmlns:a16="http://schemas.microsoft.com/office/drawing/2014/main" id="{14636879-2357-4178-9378-440A587EF6BA}"/>
              </a:ext>
            </a:extLst>
          </p:cNvPr>
          <p:cNvPicPr>
            <a:picLocks noChangeAspect="1"/>
          </p:cNvPicPr>
          <p:nvPr/>
        </p:nvPicPr>
        <p:blipFill>
          <a:blip r:embed="rId4" cstate="print"/>
          <a:stretch>
            <a:fillRect/>
          </a:stretch>
        </p:blipFill>
        <p:spPr>
          <a:xfrm>
            <a:off x="3215680" y="2090276"/>
            <a:ext cx="5612130" cy="4651092"/>
          </a:xfrm>
          <a:prstGeom prst="rect">
            <a:avLst/>
          </a:prstGeom>
        </p:spPr>
      </p:pic>
    </p:spTree>
    <p:extLst>
      <p:ext uri="{BB962C8B-B14F-4D97-AF65-F5344CB8AC3E}">
        <p14:creationId xmlns:p14="http://schemas.microsoft.com/office/powerpoint/2010/main" val="2204966031"/>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52" y="-431394"/>
            <a:ext cx="7200800" cy="2380054"/>
          </a:xfrm>
          <a:prstGeom prst="rect">
            <a:avLst/>
          </a:prstGeom>
        </p:spPr>
      </p:pic>
      <p:sp>
        <p:nvSpPr>
          <p:cNvPr id="9" name="1 CuadroTexto">
            <a:extLst>
              <a:ext uri="{FF2B5EF4-FFF2-40B4-BE49-F238E27FC236}">
                <a16:creationId xmlns:a16="http://schemas.microsoft.com/office/drawing/2014/main" id="{4E74704D-B61E-4CD0-BEBE-7F659E9B519F}"/>
              </a:ext>
            </a:extLst>
          </p:cNvPr>
          <p:cNvSpPr txBox="1"/>
          <p:nvPr/>
        </p:nvSpPr>
        <p:spPr>
          <a:xfrm>
            <a:off x="2063552" y="1351471"/>
            <a:ext cx="7560840" cy="707886"/>
          </a:xfrm>
          <a:prstGeom prst="rect">
            <a:avLst/>
          </a:prstGeom>
          <a:noFill/>
          <a:ln w="38100">
            <a:solidFill>
              <a:schemeClr val="tx1"/>
            </a:solidFill>
          </a:ln>
        </p:spPr>
        <p:txBody>
          <a:bodyPr wrap="square" rtlCol="0">
            <a:spAutoFit/>
          </a:bodyPr>
          <a:lstStyle/>
          <a:p>
            <a:pPr algn="ctr"/>
            <a:r>
              <a:rPr lang="es-MX" sz="2000" b="1" dirty="0">
                <a:latin typeface="Arial" panose="020B0604020202020204" pitchFamily="34" charset="0"/>
                <a:cs typeface="Arial" panose="020B0604020202020204" pitchFamily="34" charset="0"/>
              </a:rPr>
              <a:t>¿A QUÉ PLAZA O PLAZAS PUEDO ASPIRAR DENTRO DE LA </a:t>
            </a:r>
            <a:r>
              <a:rPr lang="es-MX" sz="2000" b="1" dirty="0">
                <a:solidFill>
                  <a:srgbClr val="0070C0"/>
                </a:solidFill>
                <a:latin typeface="Arial" panose="020B0604020202020204" pitchFamily="34" charset="0"/>
                <a:cs typeface="Arial" panose="020B0604020202020204" pitchFamily="34" charset="0"/>
              </a:rPr>
              <a:t>PROMOCIÓN</a:t>
            </a:r>
            <a:r>
              <a:rPr lang="es-MX" sz="2000" b="1" dirty="0">
                <a:latin typeface="Arial" panose="020B0604020202020204" pitchFamily="34" charset="0"/>
                <a:cs typeface="Arial" panose="020B0604020202020204" pitchFamily="34" charset="0"/>
              </a:rPr>
              <a:t>?</a:t>
            </a:r>
          </a:p>
        </p:txBody>
      </p:sp>
      <p:sp>
        <p:nvSpPr>
          <p:cNvPr id="12" name="Marcador de contenido 2">
            <a:extLst>
              <a:ext uri="{FF2B5EF4-FFF2-40B4-BE49-F238E27FC236}">
                <a16:creationId xmlns:a16="http://schemas.microsoft.com/office/drawing/2014/main" id="{80B75F0D-FBFE-403F-829B-D69D6AA91296}"/>
              </a:ext>
            </a:extLst>
          </p:cNvPr>
          <p:cNvSpPr txBox="1">
            <a:spLocks/>
          </p:cNvSpPr>
          <p:nvPr/>
        </p:nvSpPr>
        <p:spPr>
          <a:xfrm>
            <a:off x="2063552" y="2045166"/>
            <a:ext cx="7560840" cy="2871448"/>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endParaRPr lang="en-US" dirty="0"/>
          </a:p>
        </p:txBody>
      </p:sp>
      <p:pic>
        <p:nvPicPr>
          <p:cNvPr id="8" name="image12.png">
            <a:extLst>
              <a:ext uri="{FF2B5EF4-FFF2-40B4-BE49-F238E27FC236}">
                <a16:creationId xmlns:a16="http://schemas.microsoft.com/office/drawing/2014/main" id="{B7D75DEC-7BA3-4705-957A-CFA2F7122DB2}"/>
              </a:ext>
            </a:extLst>
          </p:cNvPr>
          <p:cNvPicPr>
            <a:picLocks noChangeAspect="1"/>
          </p:cNvPicPr>
          <p:nvPr/>
        </p:nvPicPr>
        <p:blipFill>
          <a:blip r:embed="rId4" cstate="print"/>
          <a:stretch>
            <a:fillRect/>
          </a:stretch>
        </p:blipFill>
        <p:spPr>
          <a:xfrm>
            <a:off x="3359697" y="2073204"/>
            <a:ext cx="5282565" cy="4668164"/>
          </a:xfrm>
          <a:prstGeom prst="rect">
            <a:avLst/>
          </a:prstGeom>
        </p:spPr>
      </p:pic>
    </p:spTree>
    <p:extLst>
      <p:ext uri="{BB962C8B-B14F-4D97-AF65-F5344CB8AC3E}">
        <p14:creationId xmlns:p14="http://schemas.microsoft.com/office/powerpoint/2010/main" val="1850460304"/>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52" y="-431394"/>
            <a:ext cx="7200800" cy="2380054"/>
          </a:xfrm>
          <a:prstGeom prst="rect">
            <a:avLst/>
          </a:prstGeom>
        </p:spPr>
      </p:pic>
      <p:sp>
        <p:nvSpPr>
          <p:cNvPr id="9" name="1 CuadroTexto">
            <a:extLst>
              <a:ext uri="{FF2B5EF4-FFF2-40B4-BE49-F238E27FC236}">
                <a16:creationId xmlns:a16="http://schemas.microsoft.com/office/drawing/2014/main" id="{4E74704D-B61E-4CD0-BEBE-7F659E9B519F}"/>
              </a:ext>
            </a:extLst>
          </p:cNvPr>
          <p:cNvSpPr txBox="1"/>
          <p:nvPr/>
        </p:nvSpPr>
        <p:spPr>
          <a:xfrm>
            <a:off x="2063552" y="1351471"/>
            <a:ext cx="7560840" cy="707886"/>
          </a:xfrm>
          <a:prstGeom prst="rect">
            <a:avLst/>
          </a:prstGeom>
          <a:noFill/>
          <a:ln w="38100">
            <a:solidFill>
              <a:schemeClr val="tx1"/>
            </a:solidFill>
          </a:ln>
        </p:spPr>
        <p:txBody>
          <a:bodyPr wrap="square" rtlCol="0">
            <a:spAutoFit/>
          </a:bodyPr>
          <a:lstStyle/>
          <a:p>
            <a:pPr algn="ctr"/>
            <a:r>
              <a:rPr lang="es-MX" sz="2000" b="1" dirty="0">
                <a:latin typeface="Arial" panose="020B0604020202020204" pitchFamily="34" charset="0"/>
                <a:cs typeface="Arial" panose="020B0604020202020204" pitchFamily="34" charset="0"/>
              </a:rPr>
              <a:t>¿A QUÉ PLAZA O PLAZAS PUEDO ASPIRAR DENTRO DE LA </a:t>
            </a:r>
            <a:r>
              <a:rPr lang="es-MX" sz="2000" b="1" dirty="0">
                <a:solidFill>
                  <a:srgbClr val="0070C0"/>
                </a:solidFill>
                <a:latin typeface="Arial" panose="020B0604020202020204" pitchFamily="34" charset="0"/>
                <a:cs typeface="Arial" panose="020B0604020202020204" pitchFamily="34" charset="0"/>
              </a:rPr>
              <a:t>PROMOCIÓN</a:t>
            </a:r>
            <a:r>
              <a:rPr lang="es-MX" sz="2000" b="1" dirty="0">
                <a:latin typeface="Arial" panose="020B0604020202020204" pitchFamily="34" charset="0"/>
                <a:cs typeface="Arial" panose="020B0604020202020204" pitchFamily="34" charset="0"/>
              </a:rPr>
              <a:t>?</a:t>
            </a:r>
          </a:p>
        </p:txBody>
      </p:sp>
      <p:sp>
        <p:nvSpPr>
          <p:cNvPr id="12" name="Marcador de contenido 2">
            <a:extLst>
              <a:ext uri="{FF2B5EF4-FFF2-40B4-BE49-F238E27FC236}">
                <a16:creationId xmlns:a16="http://schemas.microsoft.com/office/drawing/2014/main" id="{80B75F0D-FBFE-403F-829B-D69D6AA91296}"/>
              </a:ext>
            </a:extLst>
          </p:cNvPr>
          <p:cNvSpPr txBox="1">
            <a:spLocks/>
          </p:cNvSpPr>
          <p:nvPr/>
        </p:nvSpPr>
        <p:spPr>
          <a:xfrm>
            <a:off x="2063552" y="2045166"/>
            <a:ext cx="7560840" cy="2871448"/>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endParaRPr lang="en-US" dirty="0"/>
          </a:p>
        </p:txBody>
      </p:sp>
      <p:pic>
        <p:nvPicPr>
          <p:cNvPr id="10" name="image8.png">
            <a:extLst>
              <a:ext uri="{FF2B5EF4-FFF2-40B4-BE49-F238E27FC236}">
                <a16:creationId xmlns:a16="http://schemas.microsoft.com/office/drawing/2014/main" id="{6B9544A6-792C-427B-9E7A-24D9F9C9357C}"/>
              </a:ext>
            </a:extLst>
          </p:cNvPr>
          <p:cNvPicPr>
            <a:picLocks noChangeAspect="1"/>
          </p:cNvPicPr>
          <p:nvPr/>
        </p:nvPicPr>
        <p:blipFill>
          <a:blip r:embed="rId4" cstate="print"/>
          <a:stretch>
            <a:fillRect/>
          </a:stretch>
        </p:blipFill>
        <p:spPr>
          <a:xfrm>
            <a:off x="2927648" y="2073204"/>
            <a:ext cx="5612130" cy="4668164"/>
          </a:xfrm>
          <a:prstGeom prst="rect">
            <a:avLst/>
          </a:prstGeom>
        </p:spPr>
      </p:pic>
    </p:spTree>
    <p:extLst>
      <p:ext uri="{BB962C8B-B14F-4D97-AF65-F5344CB8AC3E}">
        <p14:creationId xmlns:p14="http://schemas.microsoft.com/office/powerpoint/2010/main" val="3634317952"/>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52" y="-431394"/>
            <a:ext cx="7200800" cy="2380054"/>
          </a:xfrm>
          <a:prstGeom prst="rect">
            <a:avLst/>
          </a:prstGeom>
        </p:spPr>
      </p:pic>
      <p:sp>
        <p:nvSpPr>
          <p:cNvPr id="9" name="1 CuadroTexto">
            <a:extLst>
              <a:ext uri="{FF2B5EF4-FFF2-40B4-BE49-F238E27FC236}">
                <a16:creationId xmlns:a16="http://schemas.microsoft.com/office/drawing/2014/main" id="{4E74704D-B61E-4CD0-BEBE-7F659E9B519F}"/>
              </a:ext>
            </a:extLst>
          </p:cNvPr>
          <p:cNvSpPr txBox="1"/>
          <p:nvPr/>
        </p:nvSpPr>
        <p:spPr>
          <a:xfrm>
            <a:off x="2063552" y="1351471"/>
            <a:ext cx="7560840" cy="707886"/>
          </a:xfrm>
          <a:prstGeom prst="rect">
            <a:avLst/>
          </a:prstGeom>
          <a:noFill/>
          <a:ln w="38100">
            <a:solidFill>
              <a:schemeClr val="tx1"/>
            </a:solidFill>
          </a:ln>
        </p:spPr>
        <p:txBody>
          <a:bodyPr wrap="square" rtlCol="0">
            <a:spAutoFit/>
          </a:bodyPr>
          <a:lstStyle/>
          <a:p>
            <a:pPr algn="ctr"/>
            <a:r>
              <a:rPr lang="es-MX" sz="2000" b="1" dirty="0">
                <a:latin typeface="Arial" panose="020B0604020202020204" pitchFamily="34" charset="0"/>
                <a:cs typeface="Arial" panose="020B0604020202020204" pitchFamily="34" charset="0"/>
              </a:rPr>
              <a:t>¿A QUÉ PLAZA O PLAZAS PUEDO ASPIRAR DENTRO DE LA </a:t>
            </a:r>
            <a:r>
              <a:rPr lang="es-MX" sz="2000" b="1" dirty="0">
                <a:solidFill>
                  <a:srgbClr val="0070C0"/>
                </a:solidFill>
                <a:latin typeface="Arial" panose="020B0604020202020204" pitchFamily="34" charset="0"/>
                <a:cs typeface="Arial" panose="020B0604020202020204" pitchFamily="34" charset="0"/>
              </a:rPr>
              <a:t>PROMOCIÓN</a:t>
            </a:r>
            <a:r>
              <a:rPr lang="es-MX" sz="2000" b="1" dirty="0">
                <a:latin typeface="Arial" panose="020B0604020202020204" pitchFamily="34" charset="0"/>
                <a:cs typeface="Arial" panose="020B0604020202020204" pitchFamily="34" charset="0"/>
              </a:rPr>
              <a:t>?</a:t>
            </a:r>
          </a:p>
        </p:txBody>
      </p:sp>
      <p:sp>
        <p:nvSpPr>
          <p:cNvPr id="12" name="Marcador de contenido 2">
            <a:extLst>
              <a:ext uri="{FF2B5EF4-FFF2-40B4-BE49-F238E27FC236}">
                <a16:creationId xmlns:a16="http://schemas.microsoft.com/office/drawing/2014/main" id="{80B75F0D-FBFE-403F-829B-D69D6AA91296}"/>
              </a:ext>
            </a:extLst>
          </p:cNvPr>
          <p:cNvSpPr txBox="1">
            <a:spLocks/>
          </p:cNvSpPr>
          <p:nvPr/>
        </p:nvSpPr>
        <p:spPr>
          <a:xfrm>
            <a:off x="2063552" y="2045166"/>
            <a:ext cx="7560840" cy="2871448"/>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endParaRPr lang="en-US" dirty="0"/>
          </a:p>
        </p:txBody>
      </p:sp>
      <p:pic>
        <p:nvPicPr>
          <p:cNvPr id="13" name="image9.png">
            <a:extLst>
              <a:ext uri="{FF2B5EF4-FFF2-40B4-BE49-F238E27FC236}">
                <a16:creationId xmlns:a16="http://schemas.microsoft.com/office/drawing/2014/main" id="{92C805EA-E1C9-4CCE-BE2B-4879C89B0DAE}"/>
              </a:ext>
            </a:extLst>
          </p:cNvPr>
          <p:cNvPicPr>
            <a:picLocks noChangeAspect="1"/>
          </p:cNvPicPr>
          <p:nvPr/>
        </p:nvPicPr>
        <p:blipFill>
          <a:blip r:embed="rId4" cstate="print"/>
          <a:stretch>
            <a:fillRect/>
          </a:stretch>
        </p:blipFill>
        <p:spPr>
          <a:xfrm>
            <a:off x="3224597" y="2073204"/>
            <a:ext cx="5238750" cy="4668164"/>
          </a:xfrm>
          <a:prstGeom prst="rect">
            <a:avLst/>
          </a:prstGeom>
        </p:spPr>
      </p:pic>
    </p:spTree>
    <p:extLst>
      <p:ext uri="{BB962C8B-B14F-4D97-AF65-F5344CB8AC3E}">
        <p14:creationId xmlns:p14="http://schemas.microsoft.com/office/powerpoint/2010/main" val="2233669734"/>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52" y="-431394"/>
            <a:ext cx="7200800" cy="2380054"/>
          </a:xfrm>
          <a:prstGeom prst="rect">
            <a:avLst/>
          </a:prstGeom>
        </p:spPr>
      </p:pic>
      <p:sp>
        <p:nvSpPr>
          <p:cNvPr id="9" name="1 CuadroTexto">
            <a:extLst>
              <a:ext uri="{FF2B5EF4-FFF2-40B4-BE49-F238E27FC236}">
                <a16:creationId xmlns:a16="http://schemas.microsoft.com/office/drawing/2014/main" id="{4E74704D-B61E-4CD0-BEBE-7F659E9B519F}"/>
              </a:ext>
            </a:extLst>
          </p:cNvPr>
          <p:cNvSpPr txBox="1"/>
          <p:nvPr/>
        </p:nvSpPr>
        <p:spPr>
          <a:xfrm>
            <a:off x="2063552" y="1351471"/>
            <a:ext cx="7560840" cy="707886"/>
          </a:xfrm>
          <a:prstGeom prst="rect">
            <a:avLst/>
          </a:prstGeom>
          <a:noFill/>
          <a:ln w="38100">
            <a:solidFill>
              <a:schemeClr val="tx1"/>
            </a:solidFill>
          </a:ln>
        </p:spPr>
        <p:txBody>
          <a:bodyPr wrap="square" rtlCol="0">
            <a:spAutoFit/>
          </a:bodyPr>
          <a:lstStyle/>
          <a:p>
            <a:pPr algn="ctr"/>
            <a:r>
              <a:rPr lang="es-MX" sz="2000" b="1" dirty="0">
                <a:latin typeface="Arial" panose="020B0604020202020204" pitchFamily="34" charset="0"/>
                <a:cs typeface="Arial" panose="020B0604020202020204" pitchFamily="34" charset="0"/>
              </a:rPr>
              <a:t>¿A QUÉ PLAZA O PLAZAS PUEDO ASPIRAR DENTRO DE LA </a:t>
            </a:r>
            <a:r>
              <a:rPr lang="es-MX" sz="2000" b="1" dirty="0">
                <a:solidFill>
                  <a:srgbClr val="0070C0"/>
                </a:solidFill>
                <a:latin typeface="Arial" panose="020B0604020202020204" pitchFamily="34" charset="0"/>
                <a:cs typeface="Arial" panose="020B0604020202020204" pitchFamily="34" charset="0"/>
              </a:rPr>
              <a:t>COMPACTACIÓN</a:t>
            </a:r>
            <a:r>
              <a:rPr lang="es-MX" sz="2000" b="1" dirty="0">
                <a:latin typeface="Arial" panose="020B0604020202020204" pitchFamily="34" charset="0"/>
                <a:cs typeface="Arial" panose="020B0604020202020204" pitchFamily="34" charset="0"/>
              </a:rPr>
              <a:t>?</a:t>
            </a:r>
          </a:p>
        </p:txBody>
      </p:sp>
      <p:sp>
        <p:nvSpPr>
          <p:cNvPr id="12" name="Marcador de contenido 2">
            <a:extLst>
              <a:ext uri="{FF2B5EF4-FFF2-40B4-BE49-F238E27FC236}">
                <a16:creationId xmlns:a16="http://schemas.microsoft.com/office/drawing/2014/main" id="{80B75F0D-FBFE-403F-829B-D69D6AA91296}"/>
              </a:ext>
            </a:extLst>
          </p:cNvPr>
          <p:cNvSpPr txBox="1">
            <a:spLocks/>
          </p:cNvSpPr>
          <p:nvPr/>
        </p:nvSpPr>
        <p:spPr>
          <a:xfrm>
            <a:off x="2063552" y="2045166"/>
            <a:ext cx="7560840" cy="2871448"/>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endParaRPr lang="en-US" dirty="0"/>
          </a:p>
        </p:txBody>
      </p:sp>
      <p:pic>
        <p:nvPicPr>
          <p:cNvPr id="10" name="image10.png">
            <a:extLst>
              <a:ext uri="{FF2B5EF4-FFF2-40B4-BE49-F238E27FC236}">
                <a16:creationId xmlns:a16="http://schemas.microsoft.com/office/drawing/2014/main" id="{08C48A7F-A7E4-4472-8195-AE76DD9F4788}"/>
              </a:ext>
            </a:extLst>
          </p:cNvPr>
          <p:cNvPicPr>
            <a:picLocks noChangeAspect="1"/>
          </p:cNvPicPr>
          <p:nvPr/>
        </p:nvPicPr>
        <p:blipFill>
          <a:blip r:embed="rId4" cstate="print"/>
          <a:stretch>
            <a:fillRect/>
          </a:stretch>
        </p:blipFill>
        <p:spPr>
          <a:xfrm>
            <a:off x="3037907" y="2155864"/>
            <a:ext cx="5612130" cy="4585505"/>
          </a:xfrm>
          <a:prstGeom prst="rect">
            <a:avLst/>
          </a:prstGeom>
        </p:spPr>
      </p:pic>
    </p:spTree>
    <p:extLst>
      <p:ext uri="{BB962C8B-B14F-4D97-AF65-F5344CB8AC3E}">
        <p14:creationId xmlns:p14="http://schemas.microsoft.com/office/powerpoint/2010/main" val="2144663652"/>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563" y="-532806"/>
            <a:ext cx="7200800" cy="2380054"/>
          </a:xfrm>
          <a:prstGeom prst="rect">
            <a:avLst/>
          </a:prstGeom>
        </p:spPr>
      </p:pic>
      <p:sp>
        <p:nvSpPr>
          <p:cNvPr id="10" name="Marcador de contenido 2">
            <a:extLst>
              <a:ext uri="{FF2B5EF4-FFF2-40B4-BE49-F238E27FC236}">
                <a16:creationId xmlns:a16="http://schemas.microsoft.com/office/drawing/2014/main" id="{E495F41D-940E-4402-99C5-8C41A8A39FBE}"/>
              </a:ext>
            </a:extLst>
          </p:cNvPr>
          <p:cNvSpPr txBox="1">
            <a:spLocks/>
          </p:cNvSpPr>
          <p:nvPr/>
        </p:nvSpPr>
        <p:spPr>
          <a:xfrm>
            <a:off x="2063552" y="2115902"/>
            <a:ext cx="7560840" cy="3761371"/>
          </a:xfrm>
          <a:prstGeom prst="rect">
            <a:avLst/>
          </a:prstGeom>
          <a:ln w="38100">
            <a:solidFill>
              <a:schemeClr val="tx1"/>
            </a:solidFill>
          </a:ln>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just"/>
            <a:r>
              <a:rPr lang="es-MX" sz="1600" b="1" dirty="0">
                <a:solidFill>
                  <a:schemeClr val="accent1">
                    <a:lumMod val="50000"/>
                  </a:schemeClr>
                </a:solidFill>
                <a:latin typeface="Arial" panose="020B0604020202020204" pitchFamily="34" charset="0"/>
                <a:cs typeface="Arial" panose="020B0604020202020204" pitchFamily="34" charset="0"/>
              </a:rPr>
              <a:t>EJEMPLOS: </a:t>
            </a:r>
          </a:p>
          <a:p>
            <a:pPr algn="just"/>
            <a:r>
              <a:rPr lang="es-MX" sz="1600" b="1" dirty="0">
                <a:solidFill>
                  <a:srgbClr val="00B0F0"/>
                </a:solidFill>
                <a:latin typeface="Arial" panose="020B0604020202020204" pitchFamily="34" charset="0"/>
                <a:cs typeface="Arial" panose="020B0604020202020204" pitchFamily="34" charset="0"/>
              </a:rPr>
              <a:t>COMPACTACIÓN: </a:t>
            </a:r>
          </a:p>
          <a:p>
            <a:pPr algn="just"/>
            <a:endParaRPr lang="es-MX" sz="2200" dirty="0">
              <a:solidFill>
                <a:schemeClr val="accent1">
                  <a:lumMod val="50000"/>
                </a:schemeClr>
              </a:solidFill>
              <a:latin typeface="Arial" panose="020B0604020202020204" pitchFamily="34" charset="0"/>
              <a:cs typeface="Arial" panose="020B0604020202020204" pitchFamily="34" charset="0"/>
            </a:endParaRPr>
          </a:p>
          <a:p>
            <a:endParaRPr lang="en-US" dirty="0"/>
          </a:p>
        </p:txBody>
      </p:sp>
      <p:graphicFrame>
        <p:nvGraphicFramePr>
          <p:cNvPr id="12" name="Tabla 11">
            <a:extLst>
              <a:ext uri="{FF2B5EF4-FFF2-40B4-BE49-F238E27FC236}">
                <a16:creationId xmlns:a16="http://schemas.microsoft.com/office/drawing/2014/main" id="{810B125D-AF6E-40E0-BDB9-38ABAB99E14B}"/>
              </a:ext>
            </a:extLst>
          </p:cNvPr>
          <p:cNvGraphicFramePr>
            <a:graphicFrameLocks noGrp="1"/>
          </p:cNvGraphicFramePr>
          <p:nvPr/>
        </p:nvGraphicFramePr>
        <p:xfrm>
          <a:off x="2279576" y="2924944"/>
          <a:ext cx="7092789" cy="2520280"/>
        </p:xfrm>
        <a:graphic>
          <a:graphicData uri="http://schemas.openxmlformats.org/drawingml/2006/table">
            <a:tbl>
              <a:tblPr>
                <a:tableStyleId>{1FECB4D8-DB02-4DC6-A0A2-4F2EBAE1DC90}</a:tableStyleId>
              </a:tblPr>
              <a:tblGrid>
                <a:gridCol w="574897">
                  <a:extLst>
                    <a:ext uri="{9D8B030D-6E8A-4147-A177-3AD203B41FA5}">
                      <a16:colId xmlns:a16="http://schemas.microsoft.com/office/drawing/2014/main" val="2053217330"/>
                    </a:ext>
                  </a:extLst>
                </a:gridCol>
                <a:gridCol w="409614">
                  <a:extLst>
                    <a:ext uri="{9D8B030D-6E8A-4147-A177-3AD203B41FA5}">
                      <a16:colId xmlns:a16="http://schemas.microsoft.com/office/drawing/2014/main" val="2793112383"/>
                    </a:ext>
                  </a:extLst>
                </a:gridCol>
                <a:gridCol w="697063">
                  <a:extLst>
                    <a:ext uri="{9D8B030D-6E8A-4147-A177-3AD203B41FA5}">
                      <a16:colId xmlns:a16="http://schemas.microsoft.com/office/drawing/2014/main" val="1123278691"/>
                    </a:ext>
                  </a:extLst>
                </a:gridCol>
                <a:gridCol w="2385821">
                  <a:extLst>
                    <a:ext uri="{9D8B030D-6E8A-4147-A177-3AD203B41FA5}">
                      <a16:colId xmlns:a16="http://schemas.microsoft.com/office/drawing/2014/main" val="1371911004"/>
                    </a:ext>
                  </a:extLst>
                </a:gridCol>
                <a:gridCol w="229959">
                  <a:extLst>
                    <a:ext uri="{9D8B030D-6E8A-4147-A177-3AD203B41FA5}">
                      <a16:colId xmlns:a16="http://schemas.microsoft.com/office/drawing/2014/main" val="3425002362"/>
                    </a:ext>
                  </a:extLst>
                </a:gridCol>
                <a:gridCol w="409614">
                  <a:extLst>
                    <a:ext uri="{9D8B030D-6E8A-4147-A177-3AD203B41FA5}">
                      <a16:colId xmlns:a16="http://schemas.microsoft.com/office/drawing/2014/main" val="2311169983"/>
                    </a:ext>
                  </a:extLst>
                </a:gridCol>
                <a:gridCol w="2385821">
                  <a:extLst>
                    <a:ext uri="{9D8B030D-6E8A-4147-A177-3AD203B41FA5}">
                      <a16:colId xmlns:a16="http://schemas.microsoft.com/office/drawing/2014/main" val="2028341771"/>
                    </a:ext>
                  </a:extLst>
                </a:gridCol>
              </a:tblGrid>
              <a:tr h="265749">
                <a:tc>
                  <a:txBody>
                    <a:bodyPr/>
                    <a:lstStyle/>
                    <a:p>
                      <a:pPr algn="ctr" fontAlgn="ctr"/>
                      <a:r>
                        <a:rPr lang="en-US" sz="1000" u="none" strike="noStrike" dirty="0">
                          <a:effectLst/>
                        </a:rPr>
                        <a:t> </a:t>
                      </a:r>
                      <a:endParaRPr lang="en-US" sz="1000" b="1" i="0" u="none" strike="noStrike" dirty="0">
                        <a:effectLst/>
                        <a:latin typeface="Arial" panose="020B0604020202020204" pitchFamily="34" charset="0"/>
                      </a:endParaRPr>
                    </a:p>
                  </a:txBody>
                  <a:tcPr marL="0" marR="0" marT="0" marB="0" anchor="ctr"/>
                </a:tc>
                <a:tc gridSpan="3">
                  <a:txBody>
                    <a:bodyPr/>
                    <a:lstStyle/>
                    <a:p>
                      <a:pPr algn="ctr" fontAlgn="ctr"/>
                      <a:r>
                        <a:rPr lang="en-US" sz="1000" b="1" u="none" strike="noStrike" dirty="0">
                          <a:effectLst/>
                        </a:rPr>
                        <a:t>CUENTA CON LA(S) CATEGORÍA(S):</a:t>
                      </a:r>
                      <a:endParaRPr lang="en-US" sz="1000" b="1" i="0" u="none" strike="noStrike" dirty="0">
                        <a:effectLst/>
                        <a:latin typeface="Arial" panose="020B0604020202020204" pitchFamily="34" charset="0"/>
                      </a:endParaRPr>
                    </a:p>
                  </a:txBody>
                  <a:tcPr marL="0" marR="0" marT="0" marB="0" anchor="ctr"/>
                </a:tc>
                <a:tc hMerge="1">
                  <a:txBody>
                    <a:bodyPr/>
                    <a:lstStyle/>
                    <a:p>
                      <a:endParaRPr lang="en-US"/>
                    </a:p>
                  </a:txBody>
                  <a:tcPr/>
                </a:tc>
                <a:tc hMerge="1">
                  <a:txBody>
                    <a:bodyPr/>
                    <a:lstStyle/>
                    <a:p>
                      <a:endParaRPr lang="en-US"/>
                    </a:p>
                  </a:txBody>
                  <a:tcPr/>
                </a:tc>
                <a:tc>
                  <a:txBody>
                    <a:bodyPr/>
                    <a:lstStyle/>
                    <a:p>
                      <a:pPr algn="ctr" fontAlgn="ctr"/>
                      <a:r>
                        <a:rPr lang="en-US" sz="1000" u="none" strike="noStrike">
                          <a:effectLst/>
                        </a:rPr>
                        <a:t> </a:t>
                      </a:r>
                      <a:endParaRPr lang="en-US" sz="1000" b="1" i="0" u="none" strike="noStrike">
                        <a:effectLst/>
                        <a:latin typeface="Arial" panose="020B0604020202020204" pitchFamily="34" charset="0"/>
                      </a:endParaRPr>
                    </a:p>
                  </a:txBody>
                  <a:tcPr marL="0" marR="0" marT="0" marB="0" anchor="ctr"/>
                </a:tc>
                <a:tc gridSpan="2">
                  <a:txBody>
                    <a:bodyPr/>
                    <a:lstStyle/>
                    <a:p>
                      <a:pPr algn="ctr" fontAlgn="ctr"/>
                      <a:r>
                        <a:rPr lang="en-US" sz="1000" b="1" u="none" strike="noStrike" dirty="0">
                          <a:effectLst/>
                        </a:rPr>
                        <a:t>COMPACTA A LA CATEGORÍA:</a:t>
                      </a:r>
                      <a:endParaRPr lang="en-US" sz="1000" b="1" i="0" u="none" strike="noStrike" dirty="0">
                        <a:effectLst/>
                        <a:latin typeface="Arial" panose="020B0604020202020204" pitchFamily="34" charset="0"/>
                      </a:endParaRPr>
                    </a:p>
                  </a:txBody>
                  <a:tcPr marL="0" marR="0" marT="0" marB="0" anchor="ctr"/>
                </a:tc>
                <a:tc hMerge="1">
                  <a:txBody>
                    <a:bodyPr/>
                    <a:lstStyle/>
                    <a:p>
                      <a:endParaRPr lang="en-US"/>
                    </a:p>
                  </a:txBody>
                  <a:tcPr/>
                </a:tc>
                <a:extLst>
                  <a:ext uri="{0D108BD9-81ED-4DB2-BD59-A6C34878D82A}">
                    <a16:rowId xmlns:a16="http://schemas.microsoft.com/office/drawing/2014/main" val="3753719181"/>
                  </a:ext>
                </a:extLst>
              </a:tr>
              <a:tr h="315577">
                <a:tc gridSpan="7">
                  <a:txBody>
                    <a:bodyPr/>
                    <a:lstStyle/>
                    <a:p>
                      <a:pPr algn="ctr" fontAlgn="ctr"/>
                      <a:r>
                        <a:rPr lang="es-MX" sz="1000" b="1" u="none" strike="noStrike" dirty="0">
                          <a:effectLst/>
                        </a:rPr>
                        <a:t>18 </a:t>
                      </a:r>
                      <a:r>
                        <a:rPr lang="es-MX" sz="1000" b="1" u="none" strike="noStrike" dirty="0" err="1">
                          <a:effectLst/>
                        </a:rPr>
                        <a:t>Ó</a:t>
                      </a:r>
                      <a:r>
                        <a:rPr lang="es-MX" sz="1000" b="1" u="none" strike="noStrike" dirty="0">
                          <a:effectLst/>
                        </a:rPr>
                        <a:t> 19 HORAS DE PROFESORES DE ASIGNATURA A PROFESORES DE CARRERA DE MEDIO TIEMPO</a:t>
                      </a:r>
                      <a:endParaRPr lang="es-MX" sz="1000" b="1" i="0" u="none" strike="noStrike" dirty="0">
                        <a:effectLst/>
                        <a:latin typeface="Arial" panose="020B0604020202020204" pitchFamily="34"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79886179"/>
                  </a:ext>
                </a:extLst>
              </a:tr>
              <a:tr h="339407">
                <a:tc rowSpan="6">
                  <a:txBody>
                    <a:bodyPr/>
                    <a:lstStyle/>
                    <a:p>
                      <a:pPr algn="ctr" fontAlgn="ctr"/>
                      <a:r>
                        <a:rPr lang="en-US" sz="1000" u="none" strike="noStrike" dirty="0">
                          <a:effectLst/>
                        </a:rPr>
                        <a:t>18 ó 19 HORAS *</a:t>
                      </a:r>
                      <a:endParaRPr lang="en-US" sz="1000" b="0" i="0" u="none" strike="noStrike" dirty="0">
                        <a:effectLst/>
                        <a:latin typeface="Arial" panose="020B0604020202020204" pitchFamily="34" charset="0"/>
                      </a:endParaRPr>
                    </a:p>
                  </a:txBody>
                  <a:tcPr marL="0" marR="0" marT="0" marB="0" anchor="ctr"/>
                </a:tc>
                <a:tc>
                  <a:txBody>
                    <a:bodyPr/>
                    <a:lstStyle/>
                    <a:p>
                      <a:pPr algn="l" fontAlgn="ctr"/>
                      <a:r>
                        <a:rPr lang="en-US" sz="900" u="none" strike="noStrike">
                          <a:effectLst/>
                        </a:rPr>
                        <a:t> </a:t>
                      </a:r>
                      <a:endParaRPr lang="en-US" sz="9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n-US" sz="900" u="none" strike="noStrike">
                          <a:effectLst/>
                        </a:rPr>
                        <a:t> </a:t>
                      </a:r>
                      <a:endParaRPr lang="en-US" sz="900" b="0" i="0" u="none" strike="noStrike">
                        <a:solidFill>
                          <a:srgbClr val="000000"/>
                        </a:solidFill>
                        <a:effectLst/>
                        <a:latin typeface="Arial" panose="020B0604020202020204" pitchFamily="34" charset="0"/>
                      </a:endParaRPr>
                    </a:p>
                  </a:txBody>
                  <a:tcPr marL="0" marR="0" marT="0" marB="0" anchor="ctr"/>
                </a:tc>
                <a:tc>
                  <a:txBody>
                    <a:bodyPr/>
                    <a:lstStyle/>
                    <a:p>
                      <a:pPr algn="l" fontAlgn="b"/>
                      <a:r>
                        <a:rPr lang="en-US" sz="900" u="none" strike="noStrike">
                          <a:effectLst/>
                        </a:rPr>
                        <a:t> </a:t>
                      </a:r>
                      <a:endParaRPr lang="en-US" sz="900" b="0" i="0" u="none" strike="noStrike">
                        <a:effectLst/>
                        <a:latin typeface="Arial" panose="020B0604020202020204" pitchFamily="34" charset="0"/>
                      </a:endParaRPr>
                    </a:p>
                  </a:txBody>
                  <a:tcPr marL="0" marR="0" marT="0" marB="0" anchor="ctr"/>
                </a:tc>
                <a:tc>
                  <a:txBody>
                    <a:bodyPr/>
                    <a:lstStyle/>
                    <a:p>
                      <a:pPr algn="l" fontAlgn="ctr"/>
                      <a:r>
                        <a:rPr lang="en-US" sz="900" u="none" strike="noStrike">
                          <a:effectLst/>
                        </a:rPr>
                        <a:t> </a:t>
                      </a:r>
                      <a:endParaRPr lang="en-US" sz="9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n-US" sz="900" u="none" strike="noStrike">
                          <a:effectLst/>
                        </a:rPr>
                        <a:t>E3607</a:t>
                      </a:r>
                      <a:endParaRPr lang="en-US" sz="9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MX" sz="900" u="none" strike="noStrike" dirty="0">
                          <a:effectLst/>
                        </a:rPr>
                        <a:t>"PROFESOR ASOCIADO ""A"" (E.S.) 1/2 TIEMPO"</a:t>
                      </a:r>
                      <a:endParaRPr lang="es-MX" sz="9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1545408836"/>
                  </a:ext>
                </a:extLst>
              </a:tr>
              <a:tr h="339407">
                <a:tc vMerge="1">
                  <a:txBody>
                    <a:bodyPr/>
                    <a:lstStyle/>
                    <a:p>
                      <a:endParaRPr lang="en-US"/>
                    </a:p>
                  </a:txBody>
                  <a:tcPr/>
                </a:tc>
                <a:tc>
                  <a:txBody>
                    <a:bodyPr/>
                    <a:lstStyle/>
                    <a:p>
                      <a:pPr algn="l" fontAlgn="ctr"/>
                      <a:r>
                        <a:rPr lang="en-US" sz="900" u="none" strike="noStrike">
                          <a:effectLst/>
                        </a:rPr>
                        <a:t>E3519</a:t>
                      </a:r>
                      <a:endParaRPr lang="en-US" sz="9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n-US" sz="900" u="none" strike="noStrike">
                          <a:effectLst/>
                        </a:rPr>
                        <a:t>18 Ó 19 HORAS</a:t>
                      </a:r>
                      <a:endParaRPr lang="en-US" sz="9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n-US" sz="900" u="none" strike="noStrike" dirty="0">
                          <a:effectLst/>
                        </a:rPr>
                        <a:t>"PROFESOR DE ASIGNATURA ""A"" (E.S.)"</a:t>
                      </a:r>
                      <a:endParaRPr lang="en-US" sz="900" b="0" i="0" u="none" strike="noStrike" dirty="0">
                        <a:solidFill>
                          <a:srgbClr val="000000"/>
                        </a:solidFill>
                        <a:effectLst/>
                        <a:latin typeface="Arial" panose="020B0604020202020204" pitchFamily="34" charset="0"/>
                      </a:endParaRPr>
                    </a:p>
                  </a:txBody>
                  <a:tcPr marL="0" marR="0" marT="0" marB="0" anchor="ctr"/>
                </a:tc>
                <a:tc>
                  <a:txBody>
                    <a:bodyPr/>
                    <a:lstStyle/>
                    <a:p>
                      <a:pPr algn="l" fontAlgn="ctr"/>
                      <a:r>
                        <a:rPr lang="en-US" sz="900" u="none" strike="noStrike">
                          <a:effectLst/>
                        </a:rPr>
                        <a:t> </a:t>
                      </a:r>
                      <a:endParaRPr lang="en-US" sz="9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n-US" sz="900" u="none" strike="noStrike">
                          <a:effectLst/>
                        </a:rPr>
                        <a:t>E3609</a:t>
                      </a:r>
                      <a:endParaRPr lang="en-US" sz="9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MX" sz="900" u="none" strike="noStrike" dirty="0">
                          <a:effectLst/>
                        </a:rPr>
                        <a:t>"PROFESOR ASOCIADO ""B"" (E.S.) 1/2 TIEMPO"</a:t>
                      </a:r>
                      <a:endParaRPr lang="es-MX" sz="9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3768325834"/>
                  </a:ext>
                </a:extLst>
              </a:tr>
              <a:tr h="339407">
                <a:tc vMerge="1">
                  <a:txBody>
                    <a:bodyPr/>
                    <a:lstStyle/>
                    <a:p>
                      <a:endParaRPr lang="en-US"/>
                    </a:p>
                  </a:txBody>
                  <a:tcPr/>
                </a:tc>
                <a:tc>
                  <a:txBody>
                    <a:bodyPr/>
                    <a:lstStyle/>
                    <a:p>
                      <a:pPr algn="l" fontAlgn="ctr"/>
                      <a:r>
                        <a:rPr lang="en-US" sz="900" u="none" strike="noStrike">
                          <a:effectLst/>
                        </a:rPr>
                        <a:t>E3521</a:t>
                      </a:r>
                      <a:endParaRPr lang="en-US" sz="9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n-US" sz="900" u="none" strike="noStrike">
                          <a:effectLst/>
                        </a:rPr>
                        <a:t>18 Ó 19 HORAS</a:t>
                      </a:r>
                      <a:endParaRPr lang="en-US" sz="9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n-US" sz="900" u="none" strike="noStrike">
                          <a:effectLst/>
                        </a:rPr>
                        <a:t>"PROFESOR DE ASIGNATURA ""B"" (E.S.)"</a:t>
                      </a:r>
                      <a:endParaRPr lang="en-US" sz="9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n-US" sz="900" u="none" strike="noStrike">
                          <a:effectLst/>
                        </a:rPr>
                        <a:t> </a:t>
                      </a:r>
                      <a:endParaRPr lang="en-US" sz="9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n-US" sz="900" u="none" strike="noStrike">
                          <a:effectLst/>
                        </a:rPr>
                        <a:t>E3611</a:t>
                      </a:r>
                      <a:endParaRPr lang="en-US" sz="9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MX" sz="900" u="none" strike="noStrike">
                          <a:effectLst/>
                        </a:rPr>
                        <a:t>"PROFESOR ASOCIADO ""C"" (E.S.) 1/2 TIEMPO"</a:t>
                      </a:r>
                      <a:endParaRPr lang="es-MX" sz="900" b="0" i="0" u="none" strike="noStrike">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3197735795"/>
                  </a:ext>
                </a:extLst>
              </a:tr>
              <a:tr h="339407">
                <a:tc vMerge="1">
                  <a:txBody>
                    <a:bodyPr/>
                    <a:lstStyle/>
                    <a:p>
                      <a:endParaRPr lang="en-US"/>
                    </a:p>
                  </a:txBody>
                  <a:tcPr/>
                </a:tc>
                <a:tc>
                  <a:txBody>
                    <a:bodyPr/>
                    <a:lstStyle/>
                    <a:p>
                      <a:pPr algn="l" fontAlgn="ctr"/>
                      <a:r>
                        <a:rPr lang="en-US" sz="900" u="none" strike="noStrike">
                          <a:effectLst/>
                        </a:rPr>
                        <a:t>E3525</a:t>
                      </a:r>
                      <a:endParaRPr lang="en-US" sz="9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n-US" sz="900" u="none" strike="noStrike">
                          <a:effectLst/>
                        </a:rPr>
                        <a:t>18 Ó 19 HORAS</a:t>
                      </a:r>
                      <a:endParaRPr lang="en-US" sz="9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n-US" sz="900" u="none" strike="noStrike">
                          <a:effectLst/>
                        </a:rPr>
                        <a:t>"PROFESOR DE ASIGNATURA ""C"" (E.S.)"</a:t>
                      </a:r>
                      <a:endParaRPr lang="en-US" sz="9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n-US" sz="900" u="none" strike="noStrike">
                          <a:effectLst/>
                        </a:rPr>
                        <a:t> </a:t>
                      </a:r>
                      <a:endParaRPr lang="en-US" sz="9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n-US" sz="900" u="none" strike="noStrike">
                          <a:effectLst/>
                        </a:rPr>
                        <a:t>E3613</a:t>
                      </a:r>
                      <a:endParaRPr lang="en-US" sz="9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MX" sz="900" u="none" strike="noStrike">
                          <a:effectLst/>
                        </a:rPr>
                        <a:t>"PROFESOR TITULAR ""A"" (E.S.) 1/2 TIEMPO"</a:t>
                      </a:r>
                      <a:endParaRPr lang="es-MX" sz="900" b="0" i="0" u="none" strike="noStrike">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2400410843"/>
                  </a:ext>
                </a:extLst>
              </a:tr>
              <a:tr h="282359">
                <a:tc vMerge="1">
                  <a:txBody>
                    <a:bodyPr/>
                    <a:lstStyle/>
                    <a:p>
                      <a:endParaRPr lang="en-US"/>
                    </a:p>
                  </a:txBody>
                  <a:tcPr/>
                </a:tc>
                <a:tc>
                  <a:txBody>
                    <a:bodyPr/>
                    <a:lstStyle/>
                    <a:p>
                      <a:pPr algn="l" fontAlgn="b"/>
                      <a:endParaRPr lang="en-US" sz="900" b="0" i="0" u="none" strike="noStrike">
                        <a:effectLst/>
                        <a:latin typeface="Arial" panose="020B0604020202020204" pitchFamily="34" charset="0"/>
                      </a:endParaRPr>
                    </a:p>
                  </a:txBody>
                  <a:tcPr marL="0" marR="0" marT="0" marB="0" anchor="b"/>
                </a:tc>
                <a:tc>
                  <a:txBody>
                    <a:bodyPr/>
                    <a:lstStyle/>
                    <a:p>
                      <a:pPr algn="l" fontAlgn="b"/>
                      <a:endParaRPr lang="en-US" sz="900" b="0" i="0" u="none" strike="noStrike" dirty="0">
                        <a:effectLst/>
                        <a:latin typeface="Arial" panose="020B0604020202020204" pitchFamily="34" charset="0"/>
                      </a:endParaRPr>
                    </a:p>
                  </a:txBody>
                  <a:tcPr marL="0" marR="0" marT="0" marB="0" anchor="b"/>
                </a:tc>
                <a:tc>
                  <a:txBody>
                    <a:bodyPr/>
                    <a:lstStyle/>
                    <a:p>
                      <a:pPr algn="l" fontAlgn="b"/>
                      <a:endParaRPr lang="en-US" sz="900" b="0" i="0" u="none" strike="noStrike">
                        <a:effectLst/>
                        <a:latin typeface="Arial" panose="020B0604020202020204" pitchFamily="34" charset="0"/>
                      </a:endParaRPr>
                    </a:p>
                  </a:txBody>
                  <a:tcPr marL="0" marR="0" marT="0" marB="0" anchor="b"/>
                </a:tc>
                <a:tc>
                  <a:txBody>
                    <a:bodyPr/>
                    <a:lstStyle/>
                    <a:p>
                      <a:pPr algn="l" fontAlgn="ctr"/>
                      <a:r>
                        <a:rPr lang="en-US" sz="900" u="none" strike="noStrike">
                          <a:effectLst/>
                        </a:rPr>
                        <a:t> </a:t>
                      </a:r>
                      <a:endParaRPr lang="en-US" sz="9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n-US" sz="900" u="none" strike="noStrike">
                          <a:effectLst/>
                        </a:rPr>
                        <a:t>E3615</a:t>
                      </a:r>
                      <a:endParaRPr lang="en-US" sz="9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MX" sz="900" u="none" strike="noStrike" dirty="0">
                          <a:effectLst/>
                        </a:rPr>
                        <a:t>"PROFESOR TITULAR ""B"" (E.S.) 1/2 TIEMPO"</a:t>
                      </a:r>
                      <a:endParaRPr lang="es-MX" sz="9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1093466235"/>
                  </a:ext>
                </a:extLst>
              </a:tr>
              <a:tr h="298967">
                <a:tc vMerge="1">
                  <a:txBody>
                    <a:bodyPr/>
                    <a:lstStyle/>
                    <a:p>
                      <a:endParaRPr lang="en-US"/>
                    </a:p>
                  </a:txBody>
                  <a:tcPr/>
                </a:tc>
                <a:tc>
                  <a:txBody>
                    <a:bodyPr/>
                    <a:lstStyle/>
                    <a:p>
                      <a:pPr algn="l" fontAlgn="ctr"/>
                      <a:r>
                        <a:rPr lang="en-US" sz="900" u="none" strike="noStrike">
                          <a:effectLst/>
                        </a:rPr>
                        <a:t> </a:t>
                      </a:r>
                      <a:endParaRPr lang="en-US" sz="9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n-US" sz="900" u="none" strike="noStrike" dirty="0">
                          <a:effectLst/>
                        </a:rPr>
                        <a:t> </a:t>
                      </a:r>
                      <a:endParaRPr lang="en-US" sz="900" b="0" i="0" u="none" strike="noStrike" dirty="0">
                        <a:solidFill>
                          <a:srgbClr val="000000"/>
                        </a:solidFill>
                        <a:effectLst/>
                        <a:latin typeface="Arial" panose="020B0604020202020204" pitchFamily="34" charset="0"/>
                      </a:endParaRPr>
                    </a:p>
                  </a:txBody>
                  <a:tcPr marL="0" marR="0" marT="0" marB="0" anchor="ctr"/>
                </a:tc>
                <a:tc>
                  <a:txBody>
                    <a:bodyPr/>
                    <a:lstStyle/>
                    <a:p>
                      <a:pPr algn="l" fontAlgn="ctr"/>
                      <a:r>
                        <a:rPr lang="en-US" sz="900" u="none" strike="noStrike" dirty="0">
                          <a:effectLst/>
                        </a:rPr>
                        <a:t> </a:t>
                      </a:r>
                      <a:endParaRPr lang="en-US" sz="900" b="0" i="0" u="none" strike="noStrike" dirty="0">
                        <a:solidFill>
                          <a:srgbClr val="000000"/>
                        </a:solidFill>
                        <a:effectLst/>
                        <a:latin typeface="Arial" panose="020B0604020202020204" pitchFamily="34" charset="0"/>
                      </a:endParaRPr>
                    </a:p>
                  </a:txBody>
                  <a:tcPr marL="0" marR="0" marT="0" marB="0" anchor="ctr"/>
                </a:tc>
                <a:tc>
                  <a:txBody>
                    <a:bodyPr/>
                    <a:lstStyle/>
                    <a:p>
                      <a:pPr algn="l" fontAlgn="ctr"/>
                      <a:r>
                        <a:rPr lang="en-US" sz="900" u="none" strike="noStrike">
                          <a:effectLst/>
                        </a:rPr>
                        <a:t> </a:t>
                      </a:r>
                      <a:endParaRPr lang="en-US" sz="9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n-US" sz="900" u="none" strike="noStrike">
                          <a:effectLst/>
                        </a:rPr>
                        <a:t>E3617</a:t>
                      </a:r>
                      <a:endParaRPr lang="en-US" sz="9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MX" sz="900" u="none" strike="noStrike" dirty="0">
                          <a:effectLst/>
                        </a:rPr>
                        <a:t>"PROFESOR TITULAR ""C"" (E.S.) 1/2 TIEMPO"</a:t>
                      </a:r>
                      <a:endParaRPr lang="es-MX" sz="9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4134127946"/>
                  </a:ext>
                </a:extLst>
              </a:tr>
            </a:tbl>
          </a:graphicData>
        </a:graphic>
      </p:graphicFrame>
      <p:sp>
        <p:nvSpPr>
          <p:cNvPr id="13" name="1 CuadroTexto">
            <a:extLst>
              <a:ext uri="{FF2B5EF4-FFF2-40B4-BE49-F238E27FC236}">
                <a16:creationId xmlns:a16="http://schemas.microsoft.com/office/drawing/2014/main" id="{D17A1E35-AB81-45EE-8640-319A4E3FB167}"/>
              </a:ext>
            </a:extLst>
          </p:cNvPr>
          <p:cNvSpPr txBox="1"/>
          <p:nvPr/>
        </p:nvSpPr>
        <p:spPr>
          <a:xfrm>
            <a:off x="2063552" y="1351471"/>
            <a:ext cx="7560840" cy="707886"/>
          </a:xfrm>
          <a:prstGeom prst="rect">
            <a:avLst/>
          </a:prstGeom>
          <a:noFill/>
          <a:ln w="38100">
            <a:solidFill>
              <a:schemeClr val="tx1"/>
            </a:solidFill>
          </a:ln>
        </p:spPr>
        <p:txBody>
          <a:bodyPr wrap="square" rtlCol="0">
            <a:spAutoFit/>
          </a:bodyPr>
          <a:lstStyle/>
          <a:p>
            <a:pPr algn="ctr"/>
            <a:r>
              <a:rPr lang="es-MX" sz="2000" b="1" dirty="0">
                <a:solidFill>
                  <a:schemeClr val="accent1">
                    <a:lumMod val="50000"/>
                  </a:schemeClr>
                </a:solidFill>
                <a:latin typeface="Arial" panose="020B0604020202020204" pitchFamily="34" charset="0"/>
                <a:cs typeface="Arial" panose="020B0604020202020204" pitchFamily="34" charset="0"/>
              </a:rPr>
              <a:t>¿A QUÉ PLAZA O PLAZAS PUEDO ASPIRAR DENTRO DE LA </a:t>
            </a:r>
            <a:r>
              <a:rPr lang="es-MX" sz="2000" b="1" dirty="0">
                <a:solidFill>
                  <a:srgbClr val="00B0F0"/>
                </a:solidFill>
                <a:latin typeface="Arial" panose="020B0604020202020204" pitchFamily="34" charset="0"/>
                <a:cs typeface="Arial" panose="020B0604020202020204" pitchFamily="34" charset="0"/>
              </a:rPr>
              <a:t>COMPACTACIÓN</a:t>
            </a:r>
          </a:p>
        </p:txBody>
      </p:sp>
    </p:spTree>
    <p:extLst>
      <p:ext uri="{BB962C8B-B14F-4D97-AF65-F5344CB8AC3E}">
        <p14:creationId xmlns:p14="http://schemas.microsoft.com/office/powerpoint/2010/main" val="776897269"/>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4" y="1529768"/>
            <a:ext cx="8911687" cy="875681"/>
          </a:xfrm>
          <a:ln w="19050">
            <a:solidFill>
              <a:schemeClr val="tx1"/>
            </a:solidFill>
          </a:ln>
        </p:spPr>
        <p:txBody>
          <a:bodyPr>
            <a:noAutofit/>
          </a:bodyPr>
          <a:lstStyle/>
          <a:p>
            <a:pPr algn="ctr"/>
            <a:r>
              <a:rPr lang="es-MX" sz="2800" b="1" dirty="0">
                <a:solidFill>
                  <a:schemeClr val="accent2"/>
                </a:solidFill>
              </a:rPr>
              <a:t>Constitución política de los estados Unidos mexicanos</a:t>
            </a:r>
          </a:p>
        </p:txBody>
      </p:sp>
      <p:sp>
        <p:nvSpPr>
          <p:cNvPr id="7" name="Marcador de contenido 6"/>
          <p:cNvSpPr>
            <a:spLocks noGrp="1"/>
          </p:cNvSpPr>
          <p:nvPr>
            <p:ph sz="half" idx="1"/>
          </p:nvPr>
        </p:nvSpPr>
        <p:spPr>
          <a:xfrm>
            <a:off x="2592924" y="2780270"/>
            <a:ext cx="4313864" cy="3418702"/>
          </a:xfrm>
          <a:ln w="12700">
            <a:solidFill>
              <a:schemeClr val="tx1"/>
            </a:solidFill>
          </a:ln>
        </p:spPr>
        <p:txBody>
          <a:bodyPr>
            <a:noAutofit/>
          </a:bodyPr>
          <a:lstStyle/>
          <a:p>
            <a:pPr lvl="1" algn="just"/>
            <a:r>
              <a:rPr lang="es-MX" sz="2100" b="1" dirty="0">
                <a:solidFill>
                  <a:schemeClr val="tx1"/>
                </a:solidFill>
              </a:rPr>
              <a:t>Articulo 3° Constitucional.</a:t>
            </a:r>
          </a:p>
          <a:p>
            <a:pPr lvl="1" algn="just"/>
            <a:r>
              <a:rPr lang="es-MX" sz="2100" b="1" dirty="0">
                <a:solidFill>
                  <a:schemeClr val="tx1"/>
                </a:solidFill>
              </a:rPr>
              <a:t>Articulo 5° Constitucional</a:t>
            </a:r>
          </a:p>
          <a:p>
            <a:pPr lvl="1" algn="just"/>
            <a:r>
              <a:rPr lang="es-MX" sz="2100" b="1" dirty="0">
                <a:solidFill>
                  <a:schemeClr val="tx1"/>
                </a:solidFill>
              </a:rPr>
              <a:t>Articulo 8° Constitucional</a:t>
            </a:r>
          </a:p>
          <a:p>
            <a:pPr lvl="1" algn="just"/>
            <a:r>
              <a:rPr lang="es-MX" sz="2100" b="1" dirty="0">
                <a:solidFill>
                  <a:schemeClr val="tx1"/>
                </a:solidFill>
              </a:rPr>
              <a:t>Articulo 9° Constitucional</a:t>
            </a:r>
          </a:p>
          <a:p>
            <a:pPr lvl="1" algn="just"/>
            <a:r>
              <a:rPr lang="es-MX" sz="2100" b="1" dirty="0">
                <a:solidFill>
                  <a:schemeClr val="tx1"/>
                </a:solidFill>
              </a:rPr>
              <a:t>Articulo13° Constitucional</a:t>
            </a:r>
          </a:p>
          <a:p>
            <a:pPr lvl="1" algn="just"/>
            <a:r>
              <a:rPr lang="es-MX" sz="2100" b="1" dirty="0">
                <a:solidFill>
                  <a:schemeClr val="tx1"/>
                </a:solidFill>
              </a:rPr>
              <a:t>Articulo 14°</a:t>
            </a:r>
          </a:p>
          <a:p>
            <a:pPr lvl="1" algn="just"/>
            <a:r>
              <a:rPr lang="es-MX" sz="2100" b="1" dirty="0">
                <a:solidFill>
                  <a:schemeClr val="tx1"/>
                </a:solidFill>
              </a:rPr>
              <a:t>Articulo 123°</a:t>
            </a:r>
          </a:p>
          <a:p>
            <a:pPr lvl="1" algn="just"/>
            <a:r>
              <a:rPr lang="es-MX" sz="2100" b="1" dirty="0"/>
              <a:t>Entre otros que apliquen según sea el caso.</a:t>
            </a:r>
            <a:endParaRPr lang="es-MX" sz="2100" b="1" dirty="0">
              <a:solidFill>
                <a:schemeClr val="tx1"/>
              </a:solidFill>
            </a:endParaRPr>
          </a:p>
          <a:p>
            <a:pPr lvl="1" algn="just"/>
            <a:endParaRPr lang="es-MX" sz="2100" b="1" dirty="0">
              <a:solidFill>
                <a:schemeClr val="tx1"/>
              </a:solidFill>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0031" y="152277"/>
            <a:ext cx="7200800" cy="1548713"/>
          </a:xfrm>
          <a:prstGeom prst="rect">
            <a:avLst/>
          </a:prstGeom>
        </p:spPr>
      </p:pic>
      <p:pic>
        <p:nvPicPr>
          <p:cNvPr id="9" name="Picture 2" descr="Constitución Política de los Estados Unidos Mexicanos - Wikipedia, la  enciclopedia libre"/>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8023655" y="2780270"/>
            <a:ext cx="3179804" cy="335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923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52" y="-383464"/>
            <a:ext cx="7200800" cy="2160240"/>
          </a:xfrm>
          <a:prstGeom prst="rect">
            <a:avLst/>
          </a:prstGeom>
        </p:spPr>
      </p:pic>
      <p:sp>
        <p:nvSpPr>
          <p:cNvPr id="12" name="Marcador de contenido 2">
            <a:extLst>
              <a:ext uri="{FF2B5EF4-FFF2-40B4-BE49-F238E27FC236}">
                <a16:creationId xmlns:a16="http://schemas.microsoft.com/office/drawing/2014/main" id="{4063EF04-6F11-415F-8BAB-7F7834599198}"/>
              </a:ext>
            </a:extLst>
          </p:cNvPr>
          <p:cNvSpPr txBox="1">
            <a:spLocks/>
          </p:cNvSpPr>
          <p:nvPr/>
        </p:nvSpPr>
        <p:spPr>
          <a:xfrm>
            <a:off x="2035819" y="2255510"/>
            <a:ext cx="7560841" cy="4053811"/>
          </a:xfrm>
          <a:prstGeom prst="rect">
            <a:avLst/>
          </a:prstGeom>
          <a:ln w="28575">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endParaRPr lang="es-MX" sz="1050" dirty="0">
              <a:solidFill>
                <a:srgbClr val="5B9BD5">
                  <a:lumMod val="50000"/>
                </a:srgbClr>
              </a:solidFill>
              <a:latin typeface="Arial" panose="020B0604020202020204" pitchFamily="34" charset="0"/>
              <a:cs typeface="Arial" panose="020B0604020202020204" pitchFamily="34" charset="0"/>
            </a:endParaRPr>
          </a:p>
          <a:p>
            <a:pPr>
              <a:defRPr/>
            </a:pPr>
            <a:r>
              <a:rPr lang="es-MX" sz="1800" b="1" dirty="0">
                <a:latin typeface="Arial" panose="020B0604020202020204" pitchFamily="34" charset="0"/>
                <a:cs typeface="Arial" panose="020B0604020202020204" pitchFamily="34" charset="0"/>
              </a:rPr>
              <a:t>EJEMPLOS: </a:t>
            </a:r>
          </a:p>
          <a:p>
            <a:pPr algn="just">
              <a:defRPr/>
            </a:pPr>
            <a:r>
              <a:rPr lang="es-MX" sz="1800" b="1" dirty="0">
                <a:solidFill>
                  <a:srgbClr val="00B0F0"/>
                </a:solidFill>
                <a:latin typeface="Arial" panose="020B0604020202020204" pitchFamily="34" charset="0"/>
                <a:cs typeface="Arial" panose="020B0604020202020204" pitchFamily="34" charset="0"/>
              </a:rPr>
              <a:t>COMPACTACIÓN: </a:t>
            </a:r>
          </a:p>
          <a:p>
            <a:pPr algn="just">
              <a:defRPr/>
            </a:pPr>
            <a:endParaRPr lang="es-MX" sz="2200" dirty="0">
              <a:solidFill>
                <a:srgbClr val="5B9BD5">
                  <a:lumMod val="50000"/>
                </a:srgbClr>
              </a:solidFill>
              <a:latin typeface="Arial" panose="020B0604020202020204" pitchFamily="34" charset="0"/>
              <a:cs typeface="Arial" panose="020B0604020202020204" pitchFamily="34" charset="0"/>
            </a:endParaRPr>
          </a:p>
          <a:p>
            <a:pPr>
              <a:defRPr/>
            </a:pPr>
            <a:endParaRPr lang="en-US" dirty="0">
              <a:solidFill>
                <a:sysClr val="windowText" lastClr="000000"/>
              </a:solidFill>
              <a:latin typeface="Calibri" panose="020F0502020204030204"/>
            </a:endParaRPr>
          </a:p>
        </p:txBody>
      </p:sp>
      <p:sp>
        <p:nvSpPr>
          <p:cNvPr id="13" name="1 CuadroTexto">
            <a:extLst>
              <a:ext uri="{FF2B5EF4-FFF2-40B4-BE49-F238E27FC236}">
                <a16:creationId xmlns:a16="http://schemas.microsoft.com/office/drawing/2014/main" id="{B236B3C1-5954-4822-8B43-63B8B55EDF53}"/>
              </a:ext>
            </a:extLst>
          </p:cNvPr>
          <p:cNvSpPr txBox="1"/>
          <p:nvPr/>
        </p:nvSpPr>
        <p:spPr>
          <a:xfrm>
            <a:off x="2063552" y="1351471"/>
            <a:ext cx="7560840" cy="707886"/>
          </a:xfrm>
          <a:prstGeom prst="rect">
            <a:avLst/>
          </a:prstGeom>
          <a:noFill/>
          <a:ln w="38100">
            <a:solidFill>
              <a:schemeClr val="tx1"/>
            </a:solidFill>
          </a:ln>
        </p:spPr>
        <p:txBody>
          <a:bodyPr wrap="square" rtlCol="0">
            <a:spAutoFit/>
          </a:bodyPr>
          <a:lstStyle/>
          <a:p>
            <a:pPr algn="ctr"/>
            <a:r>
              <a:rPr lang="es-MX" sz="2000" b="1" dirty="0">
                <a:latin typeface="Arial" panose="020B0604020202020204" pitchFamily="34" charset="0"/>
                <a:cs typeface="Arial" panose="020B0604020202020204" pitchFamily="34" charset="0"/>
              </a:rPr>
              <a:t>¿A QUÉ PLAZA O PLAZAS PUEDO ASPIRAR DENTRO DE LA </a:t>
            </a:r>
            <a:r>
              <a:rPr lang="es-MX" sz="2000" b="1" dirty="0">
                <a:solidFill>
                  <a:srgbClr val="00B0F0"/>
                </a:solidFill>
                <a:latin typeface="Arial" panose="020B0604020202020204" pitchFamily="34" charset="0"/>
                <a:cs typeface="Arial" panose="020B0604020202020204" pitchFamily="34" charset="0"/>
              </a:rPr>
              <a:t>COMPACTACIÓN</a:t>
            </a:r>
          </a:p>
        </p:txBody>
      </p:sp>
      <p:pic>
        <p:nvPicPr>
          <p:cNvPr id="8" name="Imagen 7">
            <a:extLst>
              <a:ext uri="{FF2B5EF4-FFF2-40B4-BE49-F238E27FC236}">
                <a16:creationId xmlns:a16="http://schemas.microsoft.com/office/drawing/2014/main" id="{51CE0E36-6EB5-48D4-9605-EF5AD8356135}"/>
              </a:ext>
            </a:extLst>
          </p:cNvPr>
          <p:cNvPicPr>
            <a:picLocks noChangeAspect="1"/>
          </p:cNvPicPr>
          <p:nvPr/>
        </p:nvPicPr>
        <p:blipFill>
          <a:blip r:embed="rId4"/>
          <a:stretch>
            <a:fillRect/>
          </a:stretch>
        </p:blipFill>
        <p:spPr>
          <a:xfrm>
            <a:off x="2207568" y="3212976"/>
            <a:ext cx="7200802" cy="2880320"/>
          </a:xfrm>
          <a:prstGeom prst="rect">
            <a:avLst/>
          </a:prstGeom>
        </p:spPr>
      </p:pic>
    </p:spTree>
    <p:extLst>
      <p:ext uri="{BB962C8B-B14F-4D97-AF65-F5344CB8AC3E}">
        <p14:creationId xmlns:p14="http://schemas.microsoft.com/office/powerpoint/2010/main" val="2170928552"/>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52" y="-383464"/>
            <a:ext cx="7200800" cy="2160240"/>
          </a:xfrm>
          <a:prstGeom prst="rect">
            <a:avLst/>
          </a:prstGeom>
        </p:spPr>
      </p:pic>
      <p:sp>
        <p:nvSpPr>
          <p:cNvPr id="13" name="1 CuadroTexto">
            <a:extLst>
              <a:ext uri="{FF2B5EF4-FFF2-40B4-BE49-F238E27FC236}">
                <a16:creationId xmlns:a16="http://schemas.microsoft.com/office/drawing/2014/main" id="{B236B3C1-5954-4822-8B43-63B8B55EDF53}"/>
              </a:ext>
            </a:extLst>
          </p:cNvPr>
          <p:cNvSpPr txBox="1"/>
          <p:nvPr/>
        </p:nvSpPr>
        <p:spPr>
          <a:xfrm>
            <a:off x="2063552" y="1351471"/>
            <a:ext cx="7560840" cy="707886"/>
          </a:xfrm>
          <a:prstGeom prst="rect">
            <a:avLst/>
          </a:prstGeom>
          <a:noFill/>
          <a:ln w="38100">
            <a:solidFill>
              <a:schemeClr val="tx1"/>
            </a:solidFill>
          </a:ln>
        </p:spPr>
        <p:txBody>
          <a:bodyPr wrap="square" rtlCol="0">
            <a:spAutoFit/>
          </a:bodyPr>
          <a:lstStyle/>
          <a:p>
            <a:pPr algn="ctr"/>
            <a:r>
              <a:rPr lang="es-MX" sz="2000" b="1" dirty="0">
                <a:latin typeface="Arial" panose="020B0604020202020204" pitchFamily="34" charset="0"/>
                <a:cs typeface="Arial" panose="020B0604020202020204" pitchFamily="34" charset="0"/>
              </a:rPr>
              <a:t>¿A QUÉ PLAZA O PLAZAS PUEDO ASPIRAR DENTRO DE LA </a:t>
            </a:r>
            <a:r>
              <a:rPr lang="es-MX" sz="2000" b="1" dirty="0">
                <a:solidFill>
                  <a:srgbClr val="00B0F0"/>
                </a:solidFill>
                <a:latin typeface="Arial" panose="020B0604020202020204" pitchFamily="34" charset="0"/>
                <a:cs typeface="Arial" panose="020B0604020202020204" pitchFamily="34" charset="0"/>
              </a:rPr>
              <a:t>COMPACTACIÓN</a:t>
            </a:r>
            <a:r>
              <a:rPr lang="es-MX" sz="2000" b="1" dirty="0">
                <a:latin typeface="Arial" panose="020B0604020202020204" pitchFamily="34" charset="0"/>
                <a:cs typeface="Arial" panose="020B0604020202020204" pitchFamily="34" charset="0"/>
              </a:rPr>
              <a:t>?</a:t>
            </a:r>
          </a:p>
        </p:txBody>
      </p:sp>
      <p:pic>
        <p:nvPicPr>
          <p:cNvPr id="9" name="image4.png">
            <a:extLst>
              <a:ext uri="{FF2B5EF4-FFF2-40B4-BE49-F238E27FC236}">
                <a16:creationId xmlns:a16="http://schemas.microsoft.com/office/drawing/2014/main" id="{9A3BBD1D-B228-4653-B845-876864E465E2}"/>
              </a:ext>
            </a:extLst>
          </p:cNvPr>
          <p:cNvPicPr>
            <a:picLocks noChangeAspect="1"/>
          </p:cNvPicPr>
          <p:nvPr/>
        </p:nvPicPr>
        <p:blipFill>
          <a:blip r:embed="rId4" cstate="print"/>
          <a:stretch>
            <a:fillRect/>
          </a:stretch>
        </p:blipFill>
        <p:spPr>
          <a:xfrm>
            <a:off x="3143317" y="2160240"/>
            <a:ext cx="5401310" cy="4581128"/>
          </a:xfrm>
          <a:prstGeom prst="rect">
            <a:avLst/>
          </a:prstGeom>
        </p:spPr>
      </p:pic>
    </p:spTree>
    <p:extLst>
      <p:ext uri="{BB962C8B-B14F-4D97-AF65-F5344CB8AC3E}">
        <p14:creationId xmlns:p14="http://schemas.microsoft.com/office/powerpoint/2010/main" val="671360312"/>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52" y="-383464"/>
            <a:ext cx="7200800" cy="2160240"/>
          </a:xfrm>
          <a:prstGeom prst="rect">
            <a:avLst/>
          </a:prstGeom>
        </p:spPr>
      </p:pic>
      <p:sp>
        <p:nvSpPr>
          <p:cNvPr id="13" name="1 CuadroTexto">
            <a:extLst>
              <a:ext uri="{FF2B5EF4-FFF2-40B4-BE49-F238E27FC236}">
                <a16:creationId xmlns:a16="http://schemas.microsoft.com/office/drawing/2014/main" id="{B236B3C1-5954-4822-8B43-63B8B55EDF53}"/>
              </a:ext>
            </a:extLst>
          </p:cNvPr>
          <p:cNvSpPr txBox="1"/>
          <p:nvPr/>
        </p:nvSpPr>
        <p:spPr>
          <a:xfrm>
            <a:off x="2063552" y="1351471"/>
            <a:ext cx="7560840" cy="707886"/>
          </a:xfrm>
          <a:prstGeom prst="rect">
            <a:avLst/>
          </a:prstGeom>
          <a:noFill/>
          <a:ln w="38100">
            <a:solidFill>
              <a:schemeClr val="tx1"/>
            </a:solidFill>
          </a:ln>
        </p:spPr>
        <p:txBody>
          <a:bodyPr wrap="square" rtlCol="0">
            <a:spAutoFit/>
          </a:bodyPr>
          <a:lstStyle/>
          <a:p>
            <a:pPr algn="ctr"/>
            <a:r>
              <a:rPr lang="es-MX" sz="2000" b="1" dirty="0">
                <a:latin typeface="Arial" panose="020B0604020202020204" pitchFamily="34" charset="0"/>
                <a:cs typeface="Arial" panose="020B0604020202020204" pitchFamily="34" charset="0"/>
              </a:rPr>
              <a:t>¿A QUÉ PLAZA O PLAZAS PUEDO ASPIRAR DENTRO DE LA </a:t>
            </a:r>
            <a:r>
              <a:rPr lang="es-MX" sz="2000" b="1" dirty="0">
                <a:solidFill>
                  <a:srgbClr val="00B0F0"/>
                </a:solidFill>
                <a:latin typeface="Arial" panose="020B0604020202020204" pitchFamily="34" charset="0"/>
                <a:cs typeface="Arial" panose="020B0604020202020204" pitchFamily="34" charset="0"/>
              </a:rPr>
              <a:t>COMPACTACIÓN</a:t>
            </a:r>
            <a:r>
              <a:rPr lang="es-MX" sz="2000" b="1" dirty="0">
                <a:latin typeface="Arial" panose="020B0604020202020204" pitchFamily="34" charset="0"/>
                <a:cs typeface="Arial" panose="020B0604020202020204" pitchFamily="34" charset="0"/>
              </a:rPr>
              <a:t>?</a:t>
            </a:r>
          </a:p>
        </p:txBody>
      </p:sp>
      <p:pic>
        <p:nvPicPr>
          <p:cNvPr id="8" name="image5.png">
            <a:extLst>
              <a:ext uri="{FF2B5EF4-FFF2-40B4-BE49-F238E27FC236}">
                <a16:creationId xmlns:a16="http://schemas.microsoft.com/office/drawing/2014/main" id="{988F6804-8BF8-4EA8-8503-452E45C99663}"/>
              </a:ext>
            </a:extLst>
          </p:cNvPr>
          <p:cNvPicPr>
            <a:picLocks noChangeAspect="1"/>
          </p:cNvPicPr>
          <p:nvPr/>
        </p:nvPicPr>
        <p:blipFill>
          <a:blip r:embed="rId4" cstate="print"/>
          <a:stretch>
            <a:fillRect/>
          </a:stretch>
        </p:blipFill>
        <p:spPr>
          <a:xfrm>
            <a:off x="3215681" y="2083830"/>
            <a:ext cx="5579745" cy="4513522"/>
          </a:xfrm>
          <a:prstGeom prst="rect">
            <a:avLst/>
          </a:prstGeom>
        </p:spPr>
      </p:pic>
    </p:spTree>
    <p:extLst>
      <p:ext uri="{BB962C8B-B14F-4D97-AF65-F5344CB8AC3E}">
        <p14:creationId xmlns:p14="http://schemas.microsoft.com/office/powerpoint/2010/main" val="70127112"/>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52" y="-431394"/>
            <a:ext cx="7200800" cy="2380054"/>
          </a:xfrm>
          <a:prstGeom prst="rect">
            <a:avLst/>
          </a:prstGeom>
        </p:spPr>
      </p:pic>
      <p:sp>
        <p:nvSpPr>
          <p:cNvPr id="9" name="1 CuadroTexto">
            <a:extLst>
              <a:ext uri="{FF2B5EF4-FFF2-40B4-BE49-F238E27FC236}">
                <a16:creationId xmlns:a16="http://schemas.microsoft.com/office/drawing/2014/main" id="{4E74704D-B61E-4CD0-BEBE-7F659E9B519F}"/>
              </a:ext>
            </a:extLst>
          </p:cNvPr>
          <p:cNvSpPr txBox="1"/>
          <p:nvPr/>
        </p:nvSpPr>
        <p:spPr>
          <a:xfrm>
            <a:off x="2063552" y="1351471"/>
            <a:ext cx="7560840" cy="707886"/>
          </a:xfrm>
          <a:prstGeom prst="rect">
            <a:avLst/>
          </a:prstGeom>
          <a:noFill/>
          <a:ln w="38100">
            <a:solidFill>
              <a:schemeClr val="tx1"/>
            </a:solidFill>
          </a:ln>
        </p:spPr>
        <p:txBody>
          <a:bodyPr wrap="square" rtlCol="0">
            <a:spAutoFit/>
          </a:bodyPr>
          <a:lstStyle/>
          <a:p>
            <a:pPr algn="ctr"/>
            <a:r>
              <a:rPr lang="es-MX" sz="2000" b="1" dirty="0">
                <a:latin typeface="Arial" panose="020B0604020202020204" pitchFamily="34" charset="0"/>
                <a:cs typeface="Arial" panose="020B0604020202020204" pitchFamily="34" charset="0"/>
              </a:rPr>
              <a:t>¿A QUÉ PLAZA O PLAZAS PUEDO ASPIRAR DENTRO DE LA </a:t>
            </a:r>
            <a:r>
              <a:rPr lang="es-MX" sz="2000" b="1" dirty="0">
                <a:solidFill>
                  <a:srgbClr val="00B0F0"/>
                </a:solidFill>
                <a:latin typeface="Arial" panose="020B0604020202020204" pitchFamily="34" charset="0"/>
                <a:cs typeface="Arial" panose="020B0604020202020204" pitchFamily="34" charset="0"/>
              </a:rPr>
              <a:t>REGULARIZACIÓN</a:t>
            </a:r>
            <a:r>
              <a:rPr lang="es-MX" sz="2000" b="1" dirty="0">
                <a:latin typeface="Arial" panose="020B0604020202020204" pitchFamily="34" charset="0"/>
                <a:cs typeface="Arial" panose="020B0604020202020204" pitchFamily="34" charset="0"/>
              </a:rPr>
              <a:t>?</a:t>
            </a:r>
          </a:p>
        </p:txBody>
      </p:sp>
      <p:pic>
        <p:nvPicPr>
          <p:cNvPr id="7" name="Imagen 6">
            <a:extLst>
              <a:ext uri="{FF2B5EF4-FFF2-40B4-BE49-F238E27FC236}">
                <a16:creationId xmlns:a16="http://schemas.microsoft.com/office/drawing/2014/main" id="{6B4918F0-5063-400E-98CA-1CB6D25E38EC}"/>
              </a:ext>
            </a:extLst>
          </p:cNvPr>
          <p:cNvPicPr>
            <a:picLocks noChangeAspect="1"/>
          </p:cNvPicPr>
          <p:nvPr/>
        </p:nvPicPr>
        <p:blipFill>
          <a:blip r:embed="rId4"/>
          <a:stretch>
            <a:fillRect/>
          </a:stretch>
        </p:blipFill>
        <p:spPr>
          <a:xfrm>
            <a:off x="2063552" y="3789040"/>
            <a:ext cx="7560840" cy="2869686"/>
          </a:xfrm>
          <a:prstGeom prst="rect">
            <a:avLst/>
          </a:prstGeom>
        </p:spPr>
      </p:pic>
      <p:sp>
        <p:nvSpPr>
          <p:cNvPr id="12" name="Marcador de contenido 2">
            <a:extLst>
              <a:ext uri="{FF2B5EF4-FFF2-40B4-BE49-F238E27FC236}">
                <a16:creationId xmlns:a16="http://schemas.microsoft.com/office/drawing/2014/main" id="{80B75F0D-FBFE-403F-829B-D69D6AA91296}"/>
              </a:ext>
            </a:extLst>
          </p:cNvPr>
          <p:cNvSpPr txBox="1">
            <a:spLocks/>
          </p:cNvSpPr>
          <p:nvPr/>
        </p:nvSpPr>
        <p:spPr>
          <a:xfrm>
            <a:off x="2063552" y="2045166"/>
            <a:ext cx="7560840" cy="2871448"/>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just"/>
            <a:r>
              <a:rPr lang="es-MX" sz="2200" b="1" dirty="0">
                <a:solidFill>
                  <a:schemeClr val="accent1">
                    <a:lumMod val="50000"/>
                  </a:schemeClr>
                </a:solidFill>
                <a:latin typeface="Arial" panose="020B0604020202020204" pitchFamily="34" charset="0"/>
                <a:cs typeface="Arial" panose="020B0604020202020204" pitchFamily="34" charset="0"/>
              </a:rPr>
              <a:t>E</a:t>
            </a:r>
            <a:r>
              <a:rPr lang="es-MX" sz="2200" b="1" dirty="0">
                <a:solidFill>
                  <a:schemeClr val="tx1"/>
                </a:solidFill>
                <a:latin typeface="Arial" panose="020B0604020202020204" pitchFamily="34" charset="0"/>
                <a:cs typeface="Arial" panose="020B0604020202020204" pitchFamily="34" charset="0"/>
              </a:rPr>
              <a:t>JEMPLOS: </a:t>
            </a:r>
          </a:p>
          <a:p>
            <a:pPr algn="just"/>
            <a:r>
              <a:rPr lang="es-MX" sz="2200" b="1" dirty="0">
                <a:solidFill>
                  <a:schemeClr val="tx1"/>
                </a:solidFill>
                <a:latin typeface="Arial" panose="020B0604020202020204" pitchFamily="34" charset="0"/>
                <a:cs typeface="Arial" panose="020B0604020202020204" pitchFamily="34" charset="0"/>
              </a:rPr>
              <a:t>REGULARIZACIÓN TÉCNICOS DOCENTES: Este proceso se realiza mediante el esquema de equivalencia de sueldos, +- 10%</a:t>
            </a:r>
          </a:p>
          <a:p>
            <a:endParaRPr lang="en-US" dirty="0"/>
          </a:p>
        </p:txBody>
      </p:sp>
    </p:spTree>
    <p:extLst>
      <p:ext uri="{BB962C8B-B14F-4D97-AF65-F5344CB8AC3E}">
        <p14:creationId xmlns:p14="http://schemas.microsoft.com/office/powerpoint/2010/main" val="3431131073"/>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52" y="-431394"/>
            <a:ext cx="7200800" cy="2380054"/>
          </a:xfrm>
          <a:prstGeom prst="rect">
            <a:avLst/>
          </a:prstGeom>
        </p:spPr>
      </p:pic>
      <p:sp>
        <p:nvSpPr>
          <p:cNvPr id="9" name="1 CuadroTexto">
            <a:extLst>
              <a:ext uri="{FF2B5EF4-FFF2-40B4-BE49-F238E27FC236}">
                <a16:creationId xmlns:a16="http://schemas.microsoft.com/office/drawing/2014/main" id="{4E74704D-B61E-4CD0-BEBE-7F659E9B519F}"/>
              </a:ext>
            </a:extLst>
          </p:cNvPr>
          <p:cNvSpPr txBox="1"/>
          <p:nvPr/>
        </p:nvSpPr>
        <p:spPr>
          <a:xfrm>
            <a:off x="2063552" y="1351471"/>
            <a:ext cx="7560840" cy="707886"/>
          </a:xfrm>
          <a:prstGeom prst="rect">
            <a:avLst/>
          </a:prstGeom>
          <a:noFill/>
          <a:ln w="38100">
            <a:solidFill>
              <a:schemeClr val="tx1"/>
            </a:solidFill>
          </a:ln>
        </p:spPr>
        <p:txBody>
          <a:bodyPr wrap="square" rtlCol="0">
            <a:spAutoFit/>
          </a:bodyPr>
          <a:lstStyle/>
          <a:p>
            <a:pPr algn="ctr"/>
            <a:r>
              <a:rPr lang="es-MX" sz="2000" b="1" dirty="0">
                <a:latin typeface="Arial" panose="020B0604020202020204" pitchFamily="34" charset="0"/>
                <a:cs typeface="Arial" panose="020B0604020202020204" pitchFamily="34" charset="0"/>
              </a:rPr>
              <a:t>¿A QUÉ PLAZA O PLAZAS PUEDO ASPIRAR DENTRO DE LA </a:t>
            </a:r>
            <a:r>
              <a:rPr lang="es-MX" sz="2000" b="1" dirty="0">
                <a:solidFill>
                  <a:srgbClr val="00B0F0"/>
                </a:solidFill>
                <a:latin typeface="Arial" panose="020B0604020202020204" pitchFamily="34" charset="0"/>
                <a:cs typeface="Arial" panose="020B0604020202020204" pitchFamily="34" charset="0"/>
              </a:rPr>
              <a:t>REGULARIZACIÓN</a:t>
            </a:r>
            <a:r>
              <a:rPr lang="es-MX" sz="2000" b="1" dirty="0">
                <a:latin typeface="Arial" panose="020B0604020202020204" pitchFamily="34" charset="0"/>
                <a:cs typeface="Arial" panose="020B0604020202020204" pitchFamily="34" charset="0"/>
              </a:rPr>
              <a:t>?</a:t>
            </a:r>
          </a:p>
        </p:txBody>
      </p:sp>
      <p:sp>
        <p:nvSpPr>
          <p:cNvPr id="12" name="Marcador de contenido 2">
            <a:extLst>
              <a:ext uri="{FF2B5EF4-FFF2-40B4-BE49-F238E27FC236}">
                <a16:creationId xmlns:a16="http://schemas.microsoft.com/office/drawing/2014/main" id="{80B75F0D-FBFE-403F-829B-D69D6AA91296}"/>
              </a:ext>
            </a:extLst>
          </p:cNvPr>
          <p:cNvSpPr txBox="1">
            <a:spLocks/>
          </p:cNvSpPr>
          <p:nvPr/>
        </p:nvSpPr>
        <p:spPr>
          <a:xfrm>
            <a:off x="2063552" y="2045166"/>
            <a:ext cx="7560840" cy="2871448"/>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endParaRPr lang="en-US" dirty="0"/>
          </a:p>
        </p:txBody>
      </p:sp>
      <p:pic>
        <p:nvPicPr>
          <p:cNvPr id="10" name="image6.png">
            <a:extLst>
              <a:ext uri="{FF2B5EF4-FFF2-40B4-BE49-F238E27FC236}">
                <a16:creationId xmlns:a16="http://schemas.microsoft.com/office/drawing/2014/main" id="{63A449C6-7CB2-4BB6-92EF-DBE852460353}"/>
              </a:ext>
            </a:extLst>
          </p:cNvPr>
          <p:cNvPicPr>
            <a:picLocks noChangeAspect="1"/>
          </p:cNvPicPr>
          <p:nvPr/>
        </p:nvPicPr>
        <p:blipFill>
          <a:blip r:embed="rId4" cstate="print"/>
          <a:stretch>
            <a:fillRect/>
          </a:stretch>
        </p:blipFill>
        <p:spPr>
          <a:xfrm>
            <a:off x="3143672" y="2045166"/>
            <a:ext cx="5612130" cy="4693372"/>
          </a:xfrm>
          <a:prstGeom prst="rect">
            <a:avLst/>
          </a:prstGeom>
        </p:spPr>
      </p:pic>
    </p:spTree>
    <p:extLst>
      <p:ext uri="{BB962C8B-B14F-4D97-AF65-F5344CB8AC3E}">
        <p14:creationId xmlns:p14="http://schemas.microsoft.com/office/powerpoint/2010/main" val="624123981"/>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52" y="-431394"/>
            <a:ext cx="7200800" cy="2380054"/>
          </a:xfrm>
          <a:prstGeom prst="rect">
            <a:avLst/>
          </a:prstGeom>
        </p:spPr>
      </p:pic>
      <p:sp>
        <p:nvSpPr>
          <p:cNvPr id="9" name="1 CuadroTexto">
            <a:extLst>
              <a:ext uri="{FF2B5EF4-FFF2-40B4-BE49-F238E27FC236}">
                <a16:creationId xmlns:a16="http://schemas.microsoft.com/office/drawing/2014/main" id="{4E74704D-B61E-4CD0-BEBE-7F659E9B519F}"/>
              </a:ext>
            </a:extLst>
          </p:cNvPr>
          <p:cNvSpPr txBox="1"/>
          <p:nvPr/>
        </p:nvSpPr>
        <p:spPr>
          <a:xfrm>
            <a:off x="2063552" y="1351471"/>
            <a:ext cx="7560840" cy="707886"/>
          </a:xfrm>
          <a:prstGeom prst="rect">
            <a:avLst/>
          </a:prstGeom>
          <a:noFill/>
          <a:ln w="38100">
            <a:solidFill>
              <a:schemeClr val="tx1"/>
            </a:solidFill>
          </a:ln>
        </p:spPr>
        <p:txBody>
          <a:bodyPr wrap="square" rtlCol="0">
            <a:spAutoFit/>
          </a:bodyPr>
          <a:lstStyle/>
          <a:p>
            <a:pPr algn="ctr"/>
            <a:r>
              <a:rPr lang="es-MX" sz="2000" b="1" dirty="0">
                <a:latin typeface="Arial" panose="020B0604020202020204" pitchFamily="34" charset="0"/>
                <a:cs typeface="Arial" panose="020B0604020202020204" pitchFamily="34" charset="0"/>
              </a:rPr>
              <a:t>¿A QUÉ PLAZA O PLAZAS PUEDO ASPIRAR DENTRO DE LA </a:t>
            </a:r>
            <a:r>
              <a:rPr lang="es-MX" sz="2000" b="1" dirty="0">
                <a:solidFill>
                  <a:srgbClr val="00B0F0"/>
                </a:solidFill>
                <a:latin typeface="Arial" panose="020B0604020202020204" pitchFamily="34" charset="0"/>
                <a:cs typeface="Arial" panose="020B0604020202020204" pitchFamily="34" charset="0"/>
              </a:rPr>
              <a:t>REGULARIZACIÓN</a:t>
            </a:r>
            <a:r>
              <a:rPr lang="es-MX" sz="2000" b="1" dirty="0">
                <a:latin typeface="Arial" panose="020B0604020202020204" pitchFamily="34" charset="0"/>
                <a:cs typeface="Arial" panose="020B0604020202020204" pitchFamily="34" charset="0"/>
              </a:rPr>
              <a:t>?</a:t>
            </a:r>
          </a:p>
        </p:txBody>
      </p:sp>
      <p:sp>
        <p:nvSpPr>
          <p:cNvPr id="12" name="Marcador de contenido 2">
            <a:extLst>
              <a:ext uri="{FF2B5EF4-FFF2-40B4-BE49-F238E27FC236}">
                <a16:creationId xmlns:a16="http://schemas.microsoft.com/office/drawing/2014/main" id="{80B75F0D-FBFE-403F-829B-D69D6AA91296}"/>
              </a:ext>
            </a:extLst>
          </p:cNvPr>
          <p:cNvSpPr txBox="1">
            <a:spLocks/>
          </p:cNvSpPr>
          <p:nvPr/>
        </p:nvSpPr>
        <p:spPr>
          <a:xfrm>
            <a:off x="2063552" y="2045166"/>
            <a:ext cx="7560840" cy="2871448"/>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endParaRPr lang="en-US" dirty="0"/>
          </a:p>
        </p:txBody>
      </p:sp>
      <p:pic>
        <p:nvPicPr>
          <p:cNvPr id="13" name="image7.png">
            <a:extLst>
              <a:ext uri="{FF2B5EF4-FFF2-40B4-BE49-F238E27FC236}">
                <a16:creationId xmlns:a16="http://schemas.microsoft.com/office/drawing/2014/main" id="{E9D2C159-5D8C-40CB-8F69-3CF11B75F0DB}"/>
              </a:ext>
            </a:extLst>
          </p:cNvPr>
          <p:cNvPicPr>
            <a:picLocks noChangeAspect="1"/>
          </p:cNvPicPr>
          <p:nvPr/>
        </p:nvPicPr>
        <p:blipFill>
          <a:blip r:embed="rId4" cstate="print"/>
          <a:stretch>
            <a:fillRect/>
          </a:stretch>
        </p:blipFill>
        <p:spPr>
          <a:xfrm>
            <a:off x="2783632" y="2056084"/>
            <a:ext cx="5612130" cy="4685284"/>
          </a:xfrm>
          <a:prstGeom prst="rect">
            <a:avLst/>
          </a:prstGeom>
        </p:spPr>
      </p:pic>
    </p:spTree>
    <p:extLst>
      <p:ext uri="{BB962C8B-B14F-4D97-AF65-F5344CB8AC3E}">
        <p14:creationId xmlns:p14="http://schemas.microsoft.com/office/powerpoint/2010/main" val="1948105109"/>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765" y="-528411"/>
            <a:ext cx="7200800" cy="2380054"/>
          </a:xfrm>
          <a:prstGeom prst="rect">
            <a:avLst/>
          </a:prstGeom>
        </p:spPr>
      </p:pic>
      <p:sp>
        <p:nvSpPr>
          <p:cNvPr id="10" name="1 CuadroTexto">
            <a:extLst>
              <a:ext uri="{FF2B5EF4-FFF2-40B4-BE49-F238E27FC236}">
                <a16:creationId xmlns:a16="http://schemas.microsoft.com/office/drawing/2014/main" id="{F405E2F3-BC72-4609-9B00-0E7CC25192C1}"/>
              </a:ext>
            </a:extLst>
          </p:cNvPr>
          <p:cNvSpPr txBox="1"/>
          <p:nvPr/>
        </p:nvSpPr>
        <p:spPr>
          <a:xfrm>
            <a:off x="2063552" y="1345691"/>
            <a:ext cx="7560840" cy="707886"/>
          </a:xfrm>
          <a:prstGeom prst="rect">
            <a:avLst/>
          </a:prstGeom>
          <a:noFill/>
          <a:ln w="38100">
            <a:solidFill>
              <a:schemeClr val="tx1"/>
            </a:solidFill>
          </a:ln>
        </p:spPr>
        <p:txBody>
          <a:bodyPr wrap="square" rtlCol="0">
            <a:spAutoFit/>
          </a:bodyPr>
          <a:lstStyle/>
          <a:p>
            <a:pPr algn="ctr"/>
            <a:r>
              <a:rPr lang="es-MX" sz="2000" b="1" dirty="0">
                <a:latin typeface="Arial" panose="020B0604020202020204" pitchFamily="34" charset="0"/>
                <a:cs typeface="Arial" panose="020B0604020202020204" pitchFamily="34" charset="0"/>
              </a:rPr>
              <a:t>¿A QUÉ PLAZA O PLAZAS PUEDO ASPIRAR DENTRO DE LA </a:t>
            </a:r>
            <a:r>
              <a:rPr lang="es-MX" sz="2000" b="1" dirty="0">
                <a:solidFill>
                  <a:srgbClr val="0070C0"/>
                </a:solidFill>
                <a:latin typeface="Arial" panose="020B0604020202020204" pitchFamily="34" charset="0"/>
                <a:cs typeface="Arial" panose="020B0604020202020204" pitchFamily="34" charset="0"/>
              </a:rPr>
              <a:t>REGULARIZACIÓN</a:t>
            </a:r>
            <a:r>
              <a:rPr lang="es-MX" sz="2000" b="1" dirty="0">
                <a:latin typeface="Arial" panose="020B0604020202020204" pitchFamily="34" charset="0"/>
                <a:cs typeface="Arial" panose="020B0604020202020204" pitchFamily="34" charset="0"/>
              </a:rPr>
              <a:t>?</a:t>
            </a:r>
          </a:p>
        </p:txBody>
      </p:sp>
      <p:sp>
        <p:nvSpPr>
          <p:cNvPr id="12" name="Marcador de contenido 2">
            <a:extLst>
              <a:ext uri="{FF2B5EF4-FFF2-40B4-BE49-F238E27FC236}">
                <a16:creationId xmlns:a16="http://schemas.microsoft.com/office/drawing/2014/main" id="{4E9AB1C3-6BD1-44A7-92AD-346D455311A7}"/>
              </a:ext>
            </a:extLst>
          </p:cNvPr>
          <p:cNvSpPr txBox="1">
            <a:spLocks/>
          </p:cNvSpPr>
          <p:nvPr/>
        </p:nvSpPr>
        <p:spPr>
          <a:xfrm>
            <a:off x="2063553" y="2255510"/>
            <a:ext cx="7613223" cy="4298854"/>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just"/>
            <a:r>
              <a:rPr lang="es-MX" b="1" dirty="0">
                <a:solidFill>
                  <a:schemeClr val="tx1"/>
                </a:solidFill>
                <a:latin typeface="Arial" panose="020B0604020202020204" pitchFamily="34" charset="0"/>
                <a:cs typeface="Arial" panose="020B0604020202020204" pitchFamily="34" charset="0"/>
              </a:rPr>
              <a:t>EJEMPLOS: </a:t>
            </a:r>
          </a:p>
          <a:p>
            <a:pPr algn="just"/>
            <a:r>
              <a:rPr lang="es-MX" b="1" dirty="0">
                <a:solidFill>
                  <a:schemeClr val="tx1"/>
                </a:solidFill>
                <a:latin typeface="Arial" panose="020B0604020202020204" pitchFamily="34" charset="0"/>
                <a:cs typeface="Arial" panose="020B0604020202020204" pitchFamily="34" charset="0"/>
              </a:rPr>
              <a:t>REGULARIZACIÓN DE PERSONAL NO DOCENTE CON PLAZAS DE HORAS DE ASIGNATURA: Este proceso se realiza mediante el esquema de equivalencia de sueldos, (+-10%)</a:t>
            </a:r>
          </a:p>
          <a:p>
            <a:pPr algn="just"/>
            <a:endParaRPr lang="es-MX" sz="2400" dirty="0">
              <a:solidFill>
                <a:schemeClr val="accent1">
                  <a:lumMod val="50000"/>
                </a:schemeClr>
              </a:solidFill>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id="{C5FE2BC7-2B41-4C0C-BE0D-37DAA534DDC8}"/>
              </a:ext>
            </a:extLst>
          </p:cNvPr>
          <p:cNvPicPr>
            <a:picLocks noChangeAspect="1"/>
          </p:cNvPicPr>
          <p:nvPr/>
        </p:nvPicPr>
        <p:blipFill>
          <a:blip r:embed="rId4"/>
          <a:stretch>
            <a:fillRect/>
          </a:stretch>
        </p:blipFill>
        <p:spPr>
          <a:xfrm>
            <a:off x="1847528" y="3625953"/>
            <a:ext cx="7920880" cy="2955600"/>
          </a:xfrm>
          <a:prstGeom prst="rect">
            <a:avLst/>
          </a:prstGeom>
        </p:spPr>
      </p:pic>
      <p:sp>
        <p:nvSpPr>
          <p:cNvPr id="3" name="Elipse 2">
            <a:extLst>
              <a:ext uri="{FF2B5EF4-FFF2-40B4-BE49-F238E27FC236}">
                <a16:creationId xmlns:a16="http://schemas.microsoft.com/office/drawing/2014/main" id="{5A3B0175-6339-4795-967A-BDF8E773B8C0}"/>
              </a:ext>
            </a:extLst>
          </p:cNvPr>
          <p:cNvSpPr/>
          <p:nvPr/>
        </p:nvSpPr>
        <p:spPr>
          <a:xfrm flipH="1">
            <a:off x="4943872" y="5373216"/>
            <a:ext cx="864096" cy="50405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871008827"/>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52" y="-497331"/>
            <a:ext cx="7200800" cy="2380054"/>
          </a:xfrm>
          <a:prstGeom prst="rect">
            <a:avLst/>
          </a:prstGeom>
        </p:spPr>
      </p:pic>
      <p:sp>
        <p:nvSpPr>
          <p:cNvPr id="10" name="1 CuadroTexto">
            <a:extLst>
              <a:ext uri="{FF2B5EF4-FFF2-40B4-BE49-F238E27FC236}">
                <a16:creationId xmlns:a16="http://schemas.microsoft.com/office/drawing/2014/main" id="{9706EA97-3963-49FD-8AA4-390DAD5BB9D3}"/>
              </a:ext>
            </a:extLst>
          </p:cNvPr>
          <p:cNvSpPr txBox="1"/>
          <p:nvPr/>
        </p:nvSpPr>
        <p:spPr>
          <a:xfrm>
            <a:off x="2189922" y="1340768"/>
            <a:ext cx="7434471" cy="923330"/>
          </a:xfrm>
          <a:prstGeom prst="rect">
            <a:avLst/>
          </a:prstGeom>
          <a:noFill/>
          <a:ln w="38100">
            <a:solidFill>
              <a:schemeClr val="tx1"/>
            </a:solidFill>
          </a:ln>
        </p:spPr>
        <p:txBody>
          <a:bodyPr wrap="square" rtlCol="0">
            <a:spAutoFit/>
          </a:bodyPr>
          <a:lstStyle/>
          <a:p>
            <a:pPr algn="just"/>
            <a:r>
              <a:rPr lang="es-MX" b="1" dirty="0">
                <a:latin typeface="Arial" panose="020B0604020202020204" pitchFamily="34" charset="0"/>
                <a:cs typeface="Arial" panose="020B0604020202020204" pitchFamily="34" charset="0"/>
              </a:rPr>
              <a:t>¿QUÉ DIFERENCIA ENCUENTRO AL PARTICIPAR EN EL PROYECTO PROMOCIONAL DOCENTE ANUAL RESPECTO A UNA PROMOCIÓN INTERNA?</a:t>
            </a:r>
          </a:p>
        </p:txBody>
      </p:sp>
      <p:sp>
        <p:nvSpPr>
          <p:cNvPr id="12" name="Marcador de contenido 2">
            <a:extLst>
              <a:ext uri="{FF2B5EF4-FFF2-40B4-BE49-F238E27FC236}">
                <a16:creationId xmlns:a16="http://schemas.microsoft.com/office/drawing/2014/main" id="{53C197EA-D51B-46B1-BD90-8229E17F4414}"/>
              </a:ext>
            </a:extLst>
          </p:cNvPr>
          <p:cNvSpPr txBox="1">
            <a:spLocks/>
          </p:cNvSpPr>
          <p:nvPr/>
        </p:nvSpPr>
        <p:spPr>
          <a:xfrm>
            <a:off x="2063552" y="2721734"/>
            <a:ext cx="7560840" cy="3443570"/>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just"/>
            <a:r>
              <a:rPr lang="es-MX" sz="2800" dirty="0">
                <a:solidFill>
                  <a:schemeClr val="accent1">
                    <a:lumMod val="50000"/>
                  </a:schemeClr>
                </a:solidFill>
                <a:latin typeface="Arial" panose="020B0604020202020204" pitchFamily="34" charset="0"/>
                <a:cs typeface="Arial" panose="020B0604020202020204" pitchFamily="34" charset="0"/>
              </a:rPr>
              <a:t>En la promoción interna, se pueden realizar corrimientos para beneficiar a mayor personal, mientras que en el proyecto promocional anual es una partida presupuestaria especial que la Secretaría de Hacienda y Crédito Público autoriza con el fin de que se cancele la plaza o plazas actuales y crear la o las del nivel inmediato superior.</a:t>
            </a:r>
          </a:p>
        </p:txBody>
      </p:sp>
    </p:spTree>
    <p:extLst>
      <p:ext uri="{BB962C8B-B14F-4D97-AF65-F5344CB8AC3E}">
        <p14:creationId xmlns:p14="http://schemas.microsoft.com/office/powerpoint/2010/main" val="4245612321"/>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MX" dirty="0">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ES" dirty="0">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459432"/>
            <a:ext cx="7200800" cy="2380054"/>
          </a:xfrm>
          <a:prstGeom prst="rect">
            <a:avLst/>
          </a:prstGeom>
        </p:spPr>
      </p:pic>
      <p:sp>
        <p:nvSpPr>
          <p:cNvPr id="12" name="Marcador de contenido 2">
            <a:extLst>
              <a:ext uri="{FF2B5EF4-FFF2-40B4-BE49-F238E27FC236}">
                <a16:creationId xmlns:a16="http://schemas.microsoft.com/office/drawing/2014/main" id="{7C4D0757-8E5F-4907-BE6B-D63F2132639C}"/>
              </a:ext>
            </a:extLst>
          </p:cNvPr>
          <p:cNvSpPr txBox="1">
            <a:spLocks/>
          </p:cNvSpPr>
          <p:nvPr/>
        </p:nvSpPr>
        <p:spPr>
          <a:xfrm>
            <a:off x="2098984" y="1672281"/>
            <a:ext cx="7488832" cy="3904737"/>
          </a:xfrm>
          <a:prstGeom prst="rect">
            <a:avLst/>
          </a:prstGeom>
          <a:ln w="57150">
            <a:solidFill>
              <a:schemeClr val="accent4"/>
            </a:solidFill>
          </a:ln>
        </p:spPr>
        <p:txBody>
          <a:bodyPr vert="horz" lIns="91440" tIns="45720" rIns="91440" bIns="45720" rtlCol="0" anchor="t">
            <a:normAutofit fontScale="92500"/>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endParaRPr lang="es-MX" sz="2700" dirty="0">
              <a:solidFill>
                <a:schemeClr val="tx1"/>
              </a:solidFill>
              <a:latin typeface="Arial" panose="020B0604020202020204" pitchFamily="34" charset="0"/>
              <a:cs typeface="Arial" panose="020B0604020202020204" pitchFamily="34" charset="0"/>
            </a:endParaRPr>
          </a:p>
          <a:p>
            <a:pPr algn="ctr"/>
            <a:r>
              <a:rPr lang="es-MX" sz="6600" b="1" dirty="0">
                <a:solidFill>
                  <a:schemeClr val="tx1"/>
                </a:solidFill>
                <a:latin typeface="Arial" panose="020B0604020202020204" pitchFamily="34" charset="0"/>
                <a:cs typeface="Arial" panose="020B0604020202020204" pitchFamily="34" charset="0"/>
              </a:rPr>
              <a:t>E J E M P L O S </a:t>
            </a:r>
          </a:p>
          <a:p>
            <a:pPr algn="just"/>
            <a:endParaRPr lang="es-MX" sz="2200" dirty="0">
              <a:solidFill>
                <a:schemeClr val="tx1"/>
              </a:solidFill>
              <a:latin typeface="Arial" panose="020B0604020202020204" pitchFamily="34" charset="0"/>
              <a:cs typeface="Arial" panose="020B0604020202020204" pitchFamily="34" charset="0"/>
            </a:endParaRPr>
          </a:p>
          <a:p>
            <a:pPr algn="just"/>
            <a:r>
              <a:rPr lang="es-MX" sz="5200" b="1" dirty="0">
                <a:solidFill>
                  <a:schemeClr val="tx1"/>
                </a:solidFill>
                <a:latin typeface="Arial" panose="020B0604020202020204" pitchFamily="34" charset="0"/>
                <a:cs typeface="Arial" panose="020B0604020202020204" pitchFamily="34" charset="0"/>
              </a:rPr>
              <a:t>QUE CADA UNO DE LAS MESAS DETERMINE.</a:t>
            </a:r>
          </a:p>
          <a:p>
            <a:endParaRPr lang="en-US" dirty="0">
              <a:solidFill>
                <a:schemeClr val="tx1"/>
              </a:solidFill>
            </a:endParaRPr>
          </a:p>
        </p:txBody>
      </p:sp>
    </p:spTree>
    <p:extLst>
      <p:ext uri="{BB962C8B-B14F-4D97-AF65-F5344CB8AC3E}">
        <p14:creationId xmlns:p14="http://schemas.microsoft.com/office/powerpoint/2010/main" val="337107485"/>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sp>
        <p:nvSpPr>
          <p:cNvPr id="3"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dirty="0"/>
          </a:p>
        </p:txBody>
      </p:sp>
      <p:sp>
        <p:nvSpPr>
          <p:cNvPr id="6" name="Rectangle 3"/>
          <p:cNvSpPr>
            <a:spLocks noChangeArrowheads="1"/>
          </p:cNvSpPr>
          <p:nvPr/>
        </p:nvSpPr>
        <p:spPr bwMode="auto">
          <a:xfrm>
            <a:off x="1873376"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975" y="-80610"/>
            <a:ext cx="7200800" cy="2217256"/>
          </a:xfrm>
          <a:prstGeom prst="rect">
            <a:avLst/>
          </a:prstGeom>
          <a:ln>
            <a:noFill/>
          </a:ln>
        </p:spPr>
      </p:pic>
      <p:sp>
        <p:nvSpPr>
          <p:cNvPr id="2" name="CuadroTexto 1"/>
          <p:cNvSpPr txBox="1"/>
          <p:nvPr/>
        </p:nvSpPr>
        <p:spPr>
          <a:xfrm>
            <a:off x="762000" y="1764113"/>
            <a:ext cx="10515600" cy="4339650"/>
          </a:xfrm>
          <a:prstGeom prst="rect">
            <a:avLst/>
          </a:prstGeom>
          <a:noFill/>
          <a:ln w="38100">
            <a:solidFill>
              <a:schemeClr val="accent2"/>
            </a:solidFill>
          </a:ln>
        </p:spPr>
        <p:txBody>
          <a:bodyPr wrap="square" rtlCol="0">
            <a:spAutoFit/>
          </a:bodyPr>
          <a:lstStyle/>
          <a:p>
            <a:r>
              <a:rPr lang="es-MX" b="1" dirty="0">
                <a:latin typeface="Arial Black" panose="020B0A04020102020204" pitchFamily="34" charset="0"/>
              </a:rPr>
              <a:t>				</a:t>
            </a:r>
            <a:r>
              <a:rPr lang="es-MX" sz="3600" b="1" dirty="0">
                <a:latin typeface="Arial Black" panose="020B0A04020102020204" pitchFamily="34" charset="0"/>
              </a:rPr>
              <a:t>E J E R C I C I O S </a:t>
            </a:r>
            <a:br>
              <a:rPr lang="es-MX" sz="3600" b="1" dirty="0">
                <a:latin typeface="Arial Black" panose="020B0A04020102020204" pitchFamily="34" charset="0"/>
              </a:rPr>
            </a:br>
            <a:endParaRPr lang="es-MX" sz="2400" dirty="0">
              <a:latin typeface="Arial Black" panose="020B0A04020102020204" pitchFamily="34" charset="0"/>
            </a:endParaRPr>
          </a:p>
          <a:p>
            <a:pPr marL="457200" indent="-457200">
              <a:buAutoNum type="arabicPeriod"/>
            </a:pPr>
            <a:r>
              <a:rPr lang="es-MX" sz="3600" dirty="0"/>
              <a:t>Que cada una de las mesas realice al menos 3 ejercicios de plazas vacantes en su planteles aplicando los lineamientos antes descritos para su aplicación.</a:t>
            </a:r>
          </a:p>
          <a:p>
            <a:pPr marL="457200" indent="-457200">
              <a:buAutoNum type="arabicPeriod"/>
            </a:pPr>
            <a:r>
              <a:rPr lang="es-MX" sz="3600" dirty="0"/>
              <a:t>Que realicen un procedimiento de una plaza docente y una no docente. </a:t>
            </a:r>
          </a:p>
        </p:txBody>
      </p:sp>
    </p:spTree>
    <p:extLst>
      <p:ext uri="{BB962C8B-B14F-4D97-AF65-F5344CB8AC3E}">
        <p14:creationId xmlns:p14="http://schemas.microsoft.com/office/powerpoint/2010/main" val="2994959533"/>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4" y="1529768"/>
            <a:ext cx="8911687" cy="770361"/>
          </a:xfrm>
          <a:ln w="19050">
            <a:solidFill>
              <a:schemeClr val="tx1"/>
            </a:solidFill>
          </a:ln>
        </p:spPr>
        <p:txBody>
          <a:bodyPr>
            <a:noAutofit/>
          </a:bodyPr>
          <a:lstStyle/>
          <a:p>
            <a:pPr algn="ctr"/>
            <a:r>
              <a:rPr lang="es-MX" sz="3600" b="1" dirty="0">
                <a:solidFill>
                  <a:schemeClr val="accent2"/>
                </a:solidFill>
              </a:rPr>
              <a:t>Ley federal del Trabajo</a:t>
            </a:r>
          </a:p>
        </p:txBody>
      </p:sp>
      <p:sp>
        <p:nvSpPr>
          <p:cNvPr id="7" name="Marcador de contenido 6"/>
          <p:cNvSpPr>
            <a:spLocks noGrp="1"/>
          </p:cNvSpPr>
          <p:nvPr>
            <p:ph sz="half" idx="1"/>
          </p:nvPr>
        </p:nvSpPr>
        <p:spPr>
          <a:xfrm>
            <a:off x="2592924" y="2405449"/>
            <a:ext cx="4313864" cy="3871783"/>
          </a:xfrm>
          <a:ln w="12700">
            <a:solidFill>
              <a:schemeClr val="tx1"/>
            </a:solidFill>
          </a:ln>
        </p:spPr>
        <p:txBody>
          <a:bodyPr>
            <a:normAutofit fontScale="70000" lnSpcReduction="20000"/>
          </a:bodyPr>
          <a:lstStyle/>
          <a:p>
            <a:pPr lvl="1" algn="just"/>
            <a:endParaRPr lang="es-MX" b="1" dirty="0">
              <a:solidFill>
                <a:schemeClr val="tx1"/>
              </a:solidFill>
            </a:endParaRPr>
          </a:p>
          <a:p>
            <a:pPr lvl="1" algn="just"/>
            <a:endParaRPr lang="es-MX" b="1" dirty="0"/>
          </a:p>
          <a:p>
            <a:pPr lvl="1" algn="just"/>
            <a:r>
              <a:rPr lang="es-MX" b="1" dirty="0">
                <a:solidFill>
                  <a:schemeClr val="tx1"/>
                </a:solidFill>
              </a:rPr>
              <a:t>Articulo 1°		Articulo 353 J.</a:t>
            </a:r>
          </a:p>
          <a:p>
            <a:pPr lvl="1" algn="just"/>
            <a:r>
              <a:rPr lang="es-MX" b="1" dirty="0">
                <a:solidFill>
                  <a:schemeClr val="tx1"/>
                </a:solidFill>
              </a:rPr>
              <a:t>Articulo 2°		Articulo 353 K.</a:t>
            </a:r>
          </a:p>
          <a:p>
            <a:pPr lvl="1" algn="just"/>
            <a:r>
              <a:rPr lang="es-MX" b="1" dirty="0">
                <a:solidFill>
                  <a:schemeClr val="tx1"/>
                </a:solidFill>
              </a:rPr>
              <a:t>Articulo 3°		Articulo 353 L.</a:t>
            </a:r>
          </a:p>
          <a:p>
            <a:pPr lvl="1" algn="just"/>
            <a:r>
              <a:rPr lang="es-MX" b="1" dirty="0">
                <a:solidFill>
                  <a:schemeClr val="tx1"/>
                </a:solidFill>
              </a:rPr>
              <a:t>Articulo 4°		Articulo 353 M.</a:t>
            </a:r>
          </a:p>
          <a:p>
            <a:pPr lvl="1" algn="just"/>
            <a:r>
              <a:rPr lang="es-MX" b="1" dirty="0">
                <a:solidFill>
                  <a:schemeClr val="tx1"/>
                </a:solidFill>
              </a:rPr>
              <a:t>Articulo 5°		Articulo 353 N.</a:t>
            </a:r>
          </a:p>
          <a:p>
            <a:pPr lvl="1" algn="just"/>
            <a:r>
              <a:rPr lang="es-MX" b="1" dirty="0">
                <a:solidFill>
                  <a:schemeClr val="tx1"/>
                </a:solidFill>
              </a:rPr>
              <a:t>Articulo 8°		Articulo 353 Ñ.</a:t>
            </a:r>
          </a:p>
          <a:p>
            <a:pPr lvl="1" algn="just"/>
            <a:r>
              <a:rPr lang="es-MX" b="1" dirty="0">
                <a:solidFill>
                  <a:schemeClr val="tx1"/>
                </a:solidFill>
              </a:rPr>
              <a:t>Articulo 9°		Articulo 353 O.</a:t>
            </a:r>
          </a:p>
          <a:p>
            <a:pPr lvl="1" algn="just"/>
            <a:r>
              <a:rPr lang="es-MX" b="1" dirty="0">
                <a:solidFill>
                  <a:schemeClr val="tx1"/>
                </a:solidFill>
              </a:rPr>
              <a:t>Articulo 10°		Articulo 353 P</a:t>
            </a:r>
          </a:p>
          <a:p>
            <a:pPr lvl="1" algn="just"/>
            <a:r>
              <a:rPr lang="es-MX" b="1" dirty="0">
                <a:solidFill>
                  <a:schemeClr val="tx1"/>
                </a:solidFill>
              </a:rPr>
              <a:t>Articulo 20°		Articulo 356</a:t>
            </a:r>
          </a:p>
          <a:p>
            <a:pPr lvl="1" algn="just"/>
            <a:r>
              <a:rPr lang="es-MX" b="1" dirty="0">
                <a:solidFill>
                  <a:schemeClr val="tx1"/>
                </a:solidFill>
              </a:rPr>
              <a:t>Articulo 21		Articulo 358</a:t>
            </a:r>
          </a:p>
          <a:p>
            <a:pPr marL="457200" lvl="1" indent="0" algn="just">
              <a:buNone/>
            </a:pPr>
            <a:endParaRPr lang="es-MX" b="1" dirty="0">
              <a:solidFill>
                <a:schemeClr val="tx1"/>
              </a:solidFill>
            </a:endParaRPr>
          </a:p>
          <a:p>
            <a:pPr lvl="1" algn="just"/>
            <a:endParaRPr lang="es-MX" b="1" dirty="0">
              <a:solidFill>
                <a:schemeClr val="tx1"/>
              </a:solidFill>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0031" y="152277"/>
            <a:ext cx="7200800" cy="1548713"/>
          </a:xfrm>
          <a:prstGeom prst="rect">
            <a:avLst/>
          </a:prstGeom>
        </p:spPr>
      </p:pic>
      <p:pic>
        <p:nvPicPr>
          <p:cNvPr id="8" name="Marcador de contenido 7"/>
          <p:cNvPicPr>
            <a:picLocks noGrp="1" noChangeAspect="1"/>
          </p:cNvPicPr>
          <p:nvPr>
            <p:ph sz="half" idx="2"/>
          </p:nvPr>
        </p:nvPicPr>
        <p:blipFill>
          <a:blip r:embed="rId3"/>
          <a:stretch>
            <a:fillRect/>
          </a:stretch>
        </p:blipFill>
        <p:spPr>
          <a:xfrm>
            <a:off x="7554098" y="2405449"/>
            <a:ext cx="3311610" cy="3871783"/>
          </a:xfrm>
          <a:prstGeom prst="rect">
            <a:avLst/>
          </a:prstGeom>
        </p:spPr>
      </p:pic>
    </p:spTree>
    <p:extLst>
      <p:ext uri="{BB962C8B-B14F-4D97-AF65-F5344CB8AC3E}">
        <p14:creationId xmlns:p14="http://schemas.microsoft.com/office/powerpoint/2010/main" val="30475595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4" y="1397963"/>
            <a:ext cx="8253350" cy="921904"/>
          </a:xfrm>
          <a:ln w="19050">
            <a:solidFill>
              <a:schemeClr val="tx1"/>
            </a:solidFill>
          </a:ln>
        </p:spPr>
        <p:txBody>
          <a:bodyPr>
            <a:noAutofit/>
          </a:bodyPr>
          <a:lstStyle/>
          <a:p>
            <a:pPr algn="ctr"/>
            <a:br>
              <a:rPr lang="es-MX" sz="2800" b="1" dirty="0">
                <a:solidFill>
                  <a:schemeClr val="tx1"/>
                </a:solidFill>
              </a:rPr>
            </a:br>
            <a:endParaRPr lang="es-MX" sz="2800" b="1" dirty="0">
              <a:solidFill>
                <a:schemeClr val="tx1"/>
              </a:solidFill>
            </a:endParaRPr>
          </a:p>
        </p:txBody>
      </p:sp>
      <p:sp>
        <p:nvSpPr>
          <p:cNvPr id="7" name="Marcador de contenido 6"/>
          <p:cNvSpPr>
            <a:spLocks noGrp="1"/>
          </p:cNvSpPr>
          <p:nvPr>
            <p:ph sz="half" idx="1"/>
          </p:nvPr>
        </p:nvSpPr>
        <p:spPr>
          <a:xfrm>
            <a:off x="515155" y="3411796"/>
            <a:ext cx="6204444" cy="2006871"/>
          </a:xfrm>
          <a:ln w="12700">
            <a:solidFill>
              <a:schemeClr val="tx1"/>
            </a:solidFill>
          </a:ln>
        </p:spPr>
        <p:txBody>
          <a:bodyPr>
            <a:normAutofit fontScale="92500" lnSpcReduction="20000"/>
          </a:bodyPr>
          <a:lstStyle/>
          <a:p>
            <a:pPr lvl="1" algn="just"/>
            <a:r>
              <a:rPr lang="es-MX" b="1" dirty="0"/>
              <a:t>CERRADA DOCENTE </a:t>
            </a:r>
            <a:r>
              <a:rPr lang="es-MX" dirty="0"/>
              <a:t>(Promoción)</a:t>
            </a:r>
          </a:p>
          <a:p>
            <a:pPr lvl="1" algn="just"/>
            <a:r>
              <a:rPr lang="es-MX" b="1" dirty="0"/>
              <a:t>ABIERTA DOCENTE </a:t>
            </a:r>
            <a:r>
              <a:rPr lang="es-MX" dirty="0"/>
              <a:t>(Ingreso)</a:t>
            </a:r>
          </a:p>
          <a:p>
            <a:pPr lvl="1" algn="just"/>
            <a:r>
              <a:rPr lang="es-MX" b="1" dirty="0"/>
              <a:t>CERRADA NO DOCENTE </a:t>
            </a:r>
            <a:r>
              <a:rPr lang="es-MX" dirty="0"/>
              <a:t>(Promoción)</a:t>
            </a:r>
          </a:p>
          <a:p>
            <a:pPr lvl="1" algn="just"/>
            <a:r>
              <a:rPr lang="es-MX" b="1" dirty="0"/>
              <a:t>ABIERTA NO DOCENTE </a:t>
            </a:r>
            <a:r>
              <a:rPr lang="es-MX" dirty="0"/>
              <a:t>(Ingreso)</a:t>
            </a:r>
          </a:p>
          <a:p>
            <a:pPr lvl="1" algn="just"/>
            <a:r>
              <a:rPr lang="es-MX" b="1" dirty="0"/>
              <a:t>CERRADA ÚNICA DOCENTES </a:t>
            </a:r>
            <a:r>
              <a:rPr lang="es-MX" dirty="0"/>
              <a:t>(Promoción, Compactación, Regularización y cubrir Necesidades)</a:t>
            </a:r>
          </a:p>
          <a:p>
            <a:pPr lvl="1" algn="just"/>
            <a:endParaRPr lang="es-MX" b="1" dirty="0"/>
          </a:p>
          <a:p>
            <a:pPr lvl="1" algn="just"/>
            <a:endParaRPr lang="es-MX" b="1" dirty="0">
              <a:solidFill>
                <a:schemeClr val="tx1"/>
              </a:solidFill>
            </a:endParaRPr>
          </a:p>
          <a:p>
            <a:pPr lvl="1" algn="just"/>
            <a:endParaRPr lang="es-MX" b="1" dirty="0">
              <a:solidFill>
                <a:schemeClr val="tx1"/>
              </a:solidFill>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0031" y="-39003"/>
            <a:ext cx="7200800" cy="1548713"/>
          </a:xfrm>
          <a:prstGeom prst="rect">
            <a:avLst/>
          </a:prstGeom>
        </p:spPr>
      </p:pic>
      <p:sp>
        <p:nvSpPr>
          <p:cNvPr id="4" name="Rectángulo 3"/>
          <p:cNvSpPr/>
          <p:nvPr/>
        </p:nvSpPr>
        <p:spPr>
          <a:xfrm>
            <a:off x="2592924" y="1500280"/>
            <a:ext cx="8253350" cy="923330"/>
          </a:xfrm>
          <a:prstGeom prst="rect">
            <a:avLst/>
          </a:prstGeom>
        </p:spPr>
        <p:txBody>
          <a:bodyPr wrap="square">
            <a:spAutoFit/>
          </a:bodyPr>
          <a:lstStyle/>
          <a:p>
            <a:pPr lvl="1" algn="ctr"/>
            <a:r>
              <a:rPr lang="es-MX" sz="5400" b="1" dirty="0">
                <a:solidFill>
                  <a:schemeClr val="accent2"/>
                </a:solidFill>
              </a:rPr>
              <a:t>CONVOCATORIAS</a:t>
            </a:r>
          </a:p>
        </p:txBody>
      </p:sp>
      <p:pic>
        <p:nvPicPr>
          <p:cNvPr id="11" name="Marcador de contenido 10"/>
          <p:cNvPicPr>
            <a:picLocks noGrp="1" noChangeAspect="1"/>
          </p:cNvPicPr>
          <p:nvPr>
            <p:ph sz="half" idx="2"/>
          </p:nvPr>
        </p:nvPicPr>
        <p:blipFill>
          <a:blip r:embed="rId3"/>
          <a:stretch>
            <a:fillRect/>
          </a:stretch>
        </p:blipFill>
        <p:spPr>
          <a:xfrm>
            <a:off x="7043351" y="2405449"/>
            <a:ext cx="3657599" cy="3871783"/>
          </a:xfrm>
          <a:prstGeom prst="rect">
            <a:avLst/>
          </a:prstGeom>
        </p:spPr>
      </p:pic>
    </p:spTree>
    <p:extLst>
      <p:ext uri="{BB962C8B-B14F-4D97-AF65-F5344CB8AC3E}">
        <p14:creationId xmlns:p14="http://schemas.microsoft.com/office/powerpoint/2010/main" val="34197922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52" y="-497331"/>
            <a:ext cx="7200800" cy="2380054"/>
          </a:xfrm>
          <a:prstGeom prst="rect">
            <a:avLst/>
          </a:prstGeom>
        </p:spPr>
      </p:pic>
      <p:sp>
        <p:nvSpPr>
          <p:cNvPr id="10" name="1 CuadroTexto">
            <a:extLst>
              <a:ext uri="{FF2B5EF4-FFF2-40B4-BE49-F238E27FC236}">
                <a16:creationId xmlns:a16="http://schemas.microsoft.com/office/drawing/2014/main" id="{9706EA97-3963-49FD-8AA4-390DAD5BB9D3}"/>
              </a:ext>
            </a:extLst>
          </p:cNvPr>
          <p:cNvSpPr txBox="1"/>
          <p:nvPr/>
        </p:nvSpPr>
        <p:spPr>
          <a:xfrm>
            <a:off x="2189921" y="1450835"/>
            <a:ext cx="7434471" cy="646331"/>
          </a:xfrm>
          <a:prstGeom prst="rect">
            <a:avLst/>
          </a:prstGeom>
          <a:noFill/>
          <a:ln w="38100">
            <a:solidFill>
              <a:schemeClr val="accent2"/>
            </a:solidFill>
          </a:ln>
        </p:spPr>
        <p:txBody>
          <a:bodyPr wrap="square" rtlCol="0">
            <a:spAutoFit/>
          </a:bodyPr>
          <a:lstStyle/>
          <a:p>
            <a:pPr algn="ctr"/>
            <a:r>
              <a:rPr lang="es-MX" sz="3600" b="1" dirty="0">
                <a:latin typeface="Arial" panose="020B0604020202020204" pitchFamily="34" charset="0"/>
                <a:cs typeface="Arial" panose="020B0604020202020204" pitchFamily="34" charset="0"/>
              </a:rPr>
              <a:t>CONVOCATORIAS</a:t>
            </a:r>
          </a:p>
        </p:txBody>
      </p:sp>
      <p:sp>
        <p:nvSpPr>
          <p:cNvPr id="12" name="Marcador de contenido 2">
            <a:extLst>
              <a:ext uri="{FF2B5EF4-FFF2-40B4-BE49-F238E27FC236}">
                <a16:creationId xmlns:a16="http://schemas.microsoft.com/office/drawing/2014/main" id="{53C197EA-D51B-46B1-BD90-8229E17F4414}"/>
              </a:ext>
            </a:extLst>
          </p:cNvPr>
          <p:cNvSpPr txBox="1">
            <a:spLocks/>
          </p:cNvSpPr>
          <p:nvPr/>
        </p:nvSpPr>
        <p:spPr>
          <a:xfrm>
            <a:off x="2063552" y="2721734"/>
            <a:ext cx="7560840" cy="3443570"/>
          </a:xfrm>
          <a:prstGeom prst="rect">
            <a:avLst/>
          </a:prstGeom>
          <a:ln w="38100">
            <a:solidFill>
              <a:schemeClr val="accent2"/>
            </a:solidFill>
          </a:ln>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just"/>
            <a:endParaRPr lang="es-MX" sz="2800" dirty="0">
              <a:solidFill>
                <a:schemeClr val="accent1">
                  <a:lumMod val="50000"/>
                </a:schemeClr>
              </a:solidFill>
              <a:latin typeface="Arial" panose="020B0604020202020204" pitchFamily="34" charset="0"/>
              <a:cs typeface="Arial" panose="020B0604020202020204" pitchFamily="34" charset="0"/>
            </a:endParaRPr>
          </a:p>
        </p:txBody>
      </p:sp>
      <p:sp>
        <p:nvSpPr>
          <p:cNvPr id="3" name="Rectángulo 2"/>
          <p:cNvSpPr/>
          <p:nvPr/>
        </p:nvSpPr>
        <p:spPr>
          <a:xfrm>
            <a:off x="2098984" y="2748984"/>
            <a:ext cx="7525408" cy="3416320"/>
          </a:xfrm>
          <a:prstGeom prst="rect">
            <a:avLst/>
          </a:prstGeom>
        </p:spPr>
        <p:txBody>
          <a:bodyPr wrap="square">
            <a:spAutoFit/>
          </a:bodyPr>
          <a:lstStyle/>
          <a:p>
            <a:r>
              <a:rPr lang="es-MX" b="1" dirty="0"/>
              <a:t>		</a:t>
            </a:r>
            <a:r>
              <a:rPr lang="es-MX" sz="3600" b="1" dirty="0">
                <a:solidFill>
                  <a:schemeClr val="accent2"/>
                </a:solidFill>
              </a:rPr>
              <a:t>T I T U L O SEPTIMO </a:t>
            </a:r>
          </a:p>
          <a:p>
            <a:r>
              <a:rPr lang="es-MX" sz="3600" b="1" dirty="0"/>
              <a:t>PROCEDIMIENTO PARA EL INGRESO Y PROMOCION DEL PERSONAL DOCENTE.</a:t>
            </a:r>
          </a:p>
          <a:p>
            <a:r>
              <a:rPr lang="es-MX" sz="3600" b="1" dirty="0">
                <a:solidFill>
                  <a:schemeClr val="accent2"/>
                </a:solidFill>
              </a:rPr>
              <a:t>CAPITULO I: </a:t>
            </a:r>
            <a:r>
              <a:rPr lang="es-MX" sz="3600" b="1" dirty="0"/>
              <a:t>DE LOS CONCURSOS DE 		     	     OPOSICION</a:t>
            </a:r>
          </a:p>
        </p:txBody>
      </p:sp>
    </p:spTree>
    <p:extLst>
      <p:ext uri="{BB962C8B-B14F-4D97-AF65-F5344CB8AC3E}">
        <p14:creationId xmlns:p14="http://schemas.microsoft.com/office/powerpoint/2010/main" val="1452979898"/>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52" y="-497331"/>
            <a:ext cx="7200800" cy="2380054"/>
          </a:xfrm>
          <a:prstGeom prst="rect">
            <a:avLst/>
          </a:prstGeom>
        </p:spPr>
      </p:pic>
      <p:sp>
        <p:nvSpPr>
          <p:cNvPr id="10" name="1 CuadroTexto">
            <a:extLst>
              <a:ext uri="{FF2B5EF4-FFF2-40B4-BE49-F238E27FC236}">
                <a16:creationId xmlns:a16="http://schemas.microsoft.com/office/drawing/2014/main" id="{9706EA97-3963-49FD-8AA4-390DAD5BB9D3}"/>
              </a:ext>
            </a:extLst>
          </p:cNvPr>
          <p:cNvSpPr txBox="1"/>
          <p:nvPr/>
        </p:nvSpPr>
        <p:spPr>
          <a:xfrm>
            <a:off x="2189921" y="1450835"/>
            <a:ext cx="7434471" cy="646331"/>
          </a:xfrm>
          <a:prstGeom prst="rect">
            <a:avLst/>
          </a:prstGeom>
          <a:noFill/>
          <a:ln w="38100">
            <a:solidFill>
              <a:schemeClr val="accent2"/>
            </a:solidFill>
          </a:ln>
        </p:spPr>
        <p:txBody>
          <a:bodyPr wrap="square" rtlCol="0">
            <a:spAutoFit/>
          </a:bodyPr>
          <a:lstStyle/>
          <a:p>
            <a:pPr algn="ctr"/>
            <a:r>
              <a:rPr lang="es-MX" sz="3600" b="1" dirty="0">
                <a:latin typeface="Arial" panose="020B0604020202020204" pitchFamily="34" charset="0"/>
                <a:cs typeface="Arial" panose="020B0604020202020204" pitchFamily="34" charset="0"/>
              </a:rPr>
              <a:t>CONVOCATORIAS</a:t>
            </a:r>
          </a:p>
        </p:txBody>
      </p:sp>
      <p:sp>
        <p:nvSpPr>
          <p:cNvPr id="12" name="Marcador de contenido 2">
            <a:extLst>
              <a:ext uri="{FF2B5EF4-FFF2-40B4-BE49-F238E27FC236}">
                <a16:creationId xmlns:a16="http://schemas.microsoft.com/office/drawing/2014/main" id="{53C197EA-D51B-46B1-BD90-8229E17F4414}"/>
              </a:ext>
            </a:extLst>
          </p:cNvPr>
          <p:cNvSpPr txBox="1">
            <a:spLocks/>
          </p:cNvSpPr>
          <p:nvPr/>
        </p:nvSpPr>
        <p:spPr>
          <a:xfrm>
            <a:off x="2063552" y="2721734"/>
            <a:ext cx="7560840" cy="3443570"/>
          </a:xfrm>
          <a:prstGeom prst="rect">
            <a:avLst/>
          </a:prstGeom>
          <a:ln w="38100">
            <a:solidFill>
              <a:schemeClr val="accent2"/>
            </a:solidFill>
          </a:ln>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just"/>
            <a:endParaRPr lang="es-MX" sz="2800" dirty="0">
              <a:solidFill>
                <a:schemeClr val="accent1">
                  <a:lumMod val="50000"/>
                </a:schemeClr>
              </a:solidFill>
              <a:latin typeface="Arial" panose="020B0604020202020204" pitchFamily="34" charset="0"/>
              <a:cs typeface="Arial" panose="020B0604020202020204" pitchFamily="34" charset="0"/>
            </a:endParaRPr>
          </a:p>
        </p:txBody>
      </p:sp>
      <p:sp>
        <p:nvSpPr>
          <p:cNvPr id="4" name="Rectángulo 3"/>
          <p:cNvSpPr/>
          <p:nvPr/>
        </p:nvSpPr>
        <p:spPr>
          <a:xfrm>
            <a:off x="2231150" y="2735359"/>
            <a:ext cx="7352012" cy="3416320"/>
          </a:xfrm>
          <a:prstGeom prst="rect">
            <a:avLst/>
          </a:prstGeom>
        </p:spPr>
        <p:txBody>
          <a:bodyPr wrap="square">
            <a:spAutoFit/>
          </a:bodyPr>
          <a:lstStyle/>
          <a:p>
            <a:pPr algn="just"/>
            <a:r>
              <a:rPr lang="es-MX" sz="2400" b="1" dirty="0"/>
              <a:t>Artículo 122. </a:t>
            </a:r>
            <a:r>
              <a:rPr lang="es-MX" sz="2400" dirty="0"/>
              <a:t>La promoción del personal docente, a las 	            diferentes categorías y niveles en los 		            Institutos Tecnológicos, se otorgará 	     	            mediante el concurso de </a:t>
            </a:r>
            <a:r>
              <a:rPr lang="es-MX" sz="2400" b="1" dirty="0"/>
              <a:t>oposición  	   	            correspondiente,</a:t>
            </a:r>
            <a:r>
              <a:rPr lang="es-MX" sz="2400" dirty="0"/>
              <a:t> según lo establecido en 		este Reglamento Interior, una vez que se 		haya comprobado con </a:t>
            </a:r>
            <a:r>
              <a:rPr lang="es-MX" sz="2400" b="1" dirty="0"/>
              <a:t>su hoja de 			liberación de actividades</a:t>
            </a:r>
            <a:r>
              <a:rPr lang="es-MX" sz="2400" dirty="0"/>
              <a:t>, el cumplimiento 		satisfactorio de sus obligaciones docentes.</a:t>
            </a:r>
          </a:p>
        </p:txBody>
      </p:sp>
    </p:spTree>
    <p:extLst>
      <p:ext uri="{BB962C8B-B14F-4D97-AF65-F5344CB8AC3E}">
        <p14:creationId xmlns:p14="http://schemas.microsoft.com/office/powerpoint/2010/main" val="1915366772"/>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52" y="-497331"/>
            <a:ext cx="7200800" cy="2380054"/>
          </a:xfrm>
          <a:prstGeom prst="rect">
            <a:avLst/>
          </a:prstGeom>
        </p:spPr>
      </p:pic>
      <p:sp>
        <p:nvSpPr>
          <p:cNvPr id="10" name="1 CuadroTexto">
            <a:extLst>
              <a:ext uri="{FF2B5EF4-FFF2-40B4-BE49-F238E27FC236}">
                <a16:creationId xmlns:a16="http://schemas.microsoft.com/office/drawing/2014/main" id="{9706EA97-3963-49FD-8AA4-390DAD5BB9D3}"/>
              </a:ext>
            </a:extLst>
          </p:cNvPr>
          <p:cNvSpPr txBox="1"/>
          <p:nvPr/>
        </p:nvSpPr>
        <p:spPr>
          <a:xfrm>
            <a:off x="2189921" y="1450835"/>
            <a:ext cx="7434471" cy="646331"/>
          </a:xfrm>
          <a:prstGeom prst="rect">
            <a:avLst/>
          </a:prstGeom>
          <a:noFill/>
          <a:ln w="38100">
            <a:solidFill>
              <a:schemeClr val="accent2"/>
            </a:solidFill>
          </a:ln>
        </p:spPr>
        <p:txBody>
          <a:bodyPr wrap="square" rtlCol="0">
            <a:spAutoFit/>
          </a:bodyPr>
          <a:lstStyle/>
          <a:p>
            <a:pPr algn="ctr"/>
            <a:r>
              <a:rPr lang="es-MX" sz="3600" b="1" dirty="0">
                <a:latin typeface="Arial" panose="020B0604020202020204" pitchFamily="34" charset="0"/>
                <a:cs typeface="Arial" panose="020B0604020202020204" pitchFamily="34" charset="0"/>
              </a:rPr>
              <a:t>CONVOCATORIAS</a:t>
            </a:r>
          </a:p>
        </p:txBody>
      </p:sp>
      <p:sp>
        <p:nvSpPr>
          <p:cNvPr id="12" name="Marcador de contenido 2">
            <a:extLst>
              <a:ext uri="{FF2B5EF4-FFF2-40B4-BE49-F238E27FC236}">
                <a16:creationId xmlns:a16="http://schemas.microsoft.com/office/drawing/2014/main" id="{53C197EA-D51B-46B1-BD90-8229E17F4414}"/>
              </a:ext>
            </a:extLst>
          </p:cNvPr>
          <p:cNvSpPr txBox="1">
            <a:spLocks/>
          </p:cNvSpPr>
          <p:nvPr/>
        </p:nvSpPr>
        <p:spPr>
          <a:xfrm>
            <a:off x="2063552" y="2294467"/>
            <a:ext cx="7560840" cy="3890621"/>
          </a:xfrm>
          <a:prstGeom prst="rect">
            <a:avLst/>
          </a:prstGeom>
          <a:ln w="38100">
            <a:solidFill>
              <a:schemeClr val="accent2"/>
            </a:solidFill>
          </a:ln>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just"/>
            <a:endParaRPr lang="es-MX" sz="2800" dirty="0">
              <a:solidFill>
                <a:schemeClr val="accent1">
                  <a:lumMod val="50000"/>
                </a:schemeClr>
              </a:solidFill>
              <a:latin typeface="Arial" panose="020B0604020202020204" pitchFamily="34" charset="0"/>
              <a:cs typeface="Arial" panose="020B0604020202020204" pitchFamily="34" charset="0"/>
            </a:endParaRPr>
          </a:p>
        </p:txBody>
      </p:sp>
      <p:sp>
        <p:nvSpPr>
          <p:cNvPr id="3" name="Rectángulo 2"/>
          <p:cNvSpPr/>
          <p:nvPr/>
        </p:nvSpPr>
        <p:spPr>
          <a:xfrm>
            <a:off x="2098984" y="2294468"/>
            <a:ext cx="7525408" cy="3693319"/>
          </a:xfrm>
          <a:prstGeom prst="rect">
            <a:avLst/>
          </a:prstGeom>
        </p:spPr>
        <p:txBody>
          <a:bodyPr wrap="square">
            <a:spAutoFit/>
          </a:bodyPr>
          <a:lstStyle/>
          <a:p>
            <a:pPr algn="just"/>
            <a:r>
              <a:rPr lang="es-MX" b="1" dirty="0"/>
              <a:t>Artículo 123. </a:t>
            </a:r>
            <a:r>
              <a:rPr lang="es-MX" dirty="0"/>
              <a:t>El concurso de oposición, es el medio para el ingreso y la 	         promoción del personal docente de los Institutos Tecnológicos. </a:t>
            </a:r>
          </a:p>
          <a:p>
            <a:pPr algn="just"/>
            <a:endParaRPr lang="es-MX" dirty="0"/>
          </a:p>
          <a:p>
            <a:pPr algn="just"/>
            <a:r>
              <a:rPr lang="es-MX" b="1" dirty="0"/>
              <a:t>Artículo 124. </a:t>
            </a:r>
            <a:r>
              <a:rPr lang="es-MX" dirty="0"/>
              <a:t>Los concursos de oposición podrán ser: </a:t>
            </a:r>
          </a:p>
          <a:p>
            <a:pPr algn="just"/>
            <a:r>
              <a:rPr lang="es-MX" dirty="0"/>
              <a:t>	</a:t>
            </a:r>
            <a:r>
              <a:rPr lang="es-MX" dirty="0">
                <a:solidFill>
                  <a:schemeClr val="accent2"/>
                </a:solidFill>
              </a:rPr>
              <a:t>      </a:t>
            </a:r>
            <a:r>
              <a:rPr lang="es-MX" b="1" dirty="0">
                <a:solidFill>
                  <a:schemeClr val="accent2"/>
                </a:solidFill>
              </a:rPr>
              <a:t>a) Concurso abierto para  	ingreso </a:t>
            </a:r>
          </a:p>
          <a:p>
            <a:pPr algn="just"/>
            <a:r>
              <a:rPr lang="es-MX" dirty="0"/>
              <a:t>	      </a:t>
            </a:r>
            <a:r>
              <a:rPr lang="es-MX" b="1" dirty="0">
                <a:solidFill>
                  <a:schemeClr val="accent2"/>
                </a:solidFill>
              </a:rPr>
              <a:t>b) Concurso cerrado para promoción</a:t>
            </a:r>
            <a:r>
              <a:rPr lang="es-MX" dirty="0"/>
              <a:t>.</a:t>
            </a:r>
          </a:p>
          <a:p>
            <a:pPr algn="just"/>
            <a:endParaRPr lang="es-MX" dirty="0"/>
          </a:p>
          <a:p>
            <a:pPr algn="just"/>
            <a:r>
              <a:rPr lang="es-MX" dirty="0"/>
              <a:t> El concurso de oposición </a:t>
            </a:r>
            <a:r>
              <a:rPr lang="es-MX" b="1" dirty="0"/>
              <a:t>para ingreso (concurso abierto), </a:t>
            </a:r>
            <a:r>
              <a:rPr lang="es-MX" dirty="0"/>
              <a:t>es el procedimiento a través del cual, cualquier persona puede aspirar a obtener una categoría y nivel vacante puesta a concurso. </a:t>
            </a:r>
          </a:p>
          <a:p>
            <a:pPr algn="just"/>
            <a:r>
              <a:rPr lang="es-MX" b="1" dirty="0"/>
              <a:t>El concurso de oposición para promoción (concurso cerrado),</a:t>
            </a:r>
            <a:r>
              <a:rPr lang="es-MX" dirty="0"/>
              <a:t> es el procedimiento mediante el cual, el personal docente de los Institutos Tecnológicos puede ser </a:t>
            </a:r>
            <a:r>
              <a:rPr lang="es-MX" dirty="0">
                <a:solidFill>
                  <a:schemeClr val="accent2"/>
                </a:solidFill>
              </a:rPr>
              <a:t>ascendido de categoría o nivel.</a:t>
            </a:r>
          </a:p>
        </p:txBody>
      </p:sp>
    </p:spTree>
    <p:extLst>
      <p:ext uri="{BB962C8B-B14F-4D97-AF65-F5344CB8AC3E}">
        <p14:creationId xmlns:p14="http://schemas.microsoft.com/office/powerpoint/2010/main" val="1605993072"/>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52" y="-497331"/>
            <a:ext cx="7200800" cy="2380054"/>
          </a:xfrm>
          <a:prstGeom prst="rect">
            <a:avLst/>
          </a:prstGeom>
        </p:spPr>
      </p:pic>
      <p:sp>
        <p:nvSpPr>
          <p:cNvPr id="10" name="1 CuadroTexto">
            <a:extLst>
              <a:ext uri="{FF2B5EF4-FFF2-40B4-BE49-F238E27FC236}">
                <a16:creationId xmlns:a16="http://schemas.microsoft.com/office/drawing/2014/main" id="{9706EA97-3963-49FD-8AA4-390DAD5BB9D3}"/>
              </a:ext>
            </a:extLst>
          </p:cNvPr>
          <p:cNvSpPr txBox="1"/>
          <p:nvPr/>
        </p:nvSpPr>
        <p:spPr>
          <a:xfrm>
            <a:off x="2189921" y="1450835"/>
            <a:ext cx="7434471" cy="646331"/>
          </a:xfrm>
          <a:prstGeom prst="rect">
            <a:avLst/>
          </a:prstGeom>
          <a:noFill/>
          <a:ln w="38100">
            <a:solidFill>
              <a:schemeClr val="accent2"/>
            </a:solidFill>
          </a:ln>
        </p:spPr>
        <p:txBody>
          <a:bodyPr wrap="square" rtlCol="0">
            <a:spAutoFit/>
          </a:bodyPr>
          <a:lstStyle/>
          <a:p>
            <a:pPr algn="ctr"/>
            <a:r>
              <a:rPr lang="es-MX" sz="3600" b="1" dirty="0">
                <a:latin typeface="Arial" panose="020B0604020202020204" pitchFamily="34" charset="0"/>
                <a:cs typeface="Arial" panose="020B0604020202020204" pitchFamily="34" charset="0"/>
              </a:rPr>
              <a:t>CONVOCATORIAS</a:t>
            </a:r>
          </a:p>
        </p:txBody>
      </p:sp>
      <p:sp>
        <p:nvSpPr>
          <p:cNvPr id="12" name="Marcador de contenido 2">
            <a:extLst>
              <a:ext uri="{FF2B5EF4-FFF2-40B4-BE49-F238E27FC236}">
                <a16:creationId xmlns:a16="http://schemas.microsoft.com/office/drawing/2014/main" id="{53C197EA-D51B-46B1-BD90-8229E17F4414}"/>
              </a:ext>
            </a:extLst>
          </p:cNvPr>
          <p:cNvSpPr txBox="1">
            <a:spLocks/>
          </p:cNvSpPr>
          <p:nvPr/>
        </p:nvSpPr>
        <p:spPr>
          <a:xfrm>
            <a:off x="2063552" y="2294467"/>
            <a:ext cx="7560840" cy="3890621"/>
          </a:xfrm>
          <a:prstGeom prst="rect">
            <a:avLst/>
          </a:prstGeom>
          <a:ln w="38100">
            <a:solidFill>
              <a:schemeClr val="accent2"/>
            </a:solidFill>
          </a:ln>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just"/>
            <a:endParaRPr lang="es-MX" sz="2800" dirty="0">
              <a:solidFill>
                <a:schemeClr val="accent1">
                  <a:lumMod val="50000"/>
                </a:schemeClr>
              </a:solidFill>
              <a:latin typeface="Arial" panose="020B0604020202020204" pitchFamily="34" charset="0"/>
              <a:cs typeface="Arial" panose="020B0604020202020204" pitchFamily="34" charset="0"/>
            </a:endParaRPr>
          </a:p>
        </p:txBody>
      </p:sp>
      <p:sp>
        <p:nvSpPr>
          <p:cNvPr id="4" name="Rectángulo 3"/>
          <p:cNvSpPr/>
          <p:nvPr/>
        </p:nvSpPr>
        <p:spPr>
          <a:xfrm>
            <a:off x="2189921" y="2369235"/>
            <a:ext cx="7360479" cy="4524315"/>
          </a:xfrm>
          <a:prstGeom prst="rect">
            <a:avLst/>
          </a:prstGeom>
        </p:spPr>
        <p:txBody>
          <a:bodyPr wrap="square">
            <a:spAutoFit/>
          </a:bodyPr>
          <a:lstStyle/>
          <a:p>
            <a:r>
              <a:rPr lang="es-MX" sz="2400" b="1" dirty="0">
                <a:solidFill>
                  <a:schemeClr val="accent2"/>
                </a:solidFill>
              </a:rPr>
              <a:t>CAPITULO II: </a:t>
            </a:r>
            <a:r>
              <a:rPr lang="es-MX" sz="2400" b="1" dirty="0"/>
              <a:t>DE LOS CONCURSOS DE OPOSICION PARA 		INGRESO O CONCURSOS ABIERTOS.</a:t>
            </a:r>
          </a:p>
          <a:p>
            <a:endParaRPr lang="es-MX" sz="2400" b="1" dirty="0"/>
          </a:p>
          <a:p>
            <a:r>
              <a:rPr lang="es-MX" sz="2400" b="1" dirty="0"/>
              <a:t>Artículo 126. </a:t>
            </a:r>
            <a:r>
              <a:rPr lang="es-MX" sz="2400" dirty="0"/>
              <a:t>El procedimiento para designar al personal 	           docente, a través del concurso de oposición 	           para ingreso, o concurso abierto, deberá 	           quedar concluido en un plazo no mayor de 	           60 días naturales, contados a partir de la 	           fecha de publicación de la convocatoria 	           respectiva.</a:t>
            </a:r>
            <a:endParaRPr lang="es-MX" sz="2400" b="1" dirty="0"/>
          </a:p>
          <a:p>
            <a:endParaRPr lang="es-MX" sz="2400" b="1" dirty="0"/>
          </a:p>
          <a:p>
            <a:endParaRPr lang="es-MX" sz="2400" b="1" dirty="0"/>
          </a:p>
        </p:txBody>
      </p:sp>
    </p:spTree>
    <p:extLst>
      <p:ext uri="{BB962C8B-B14F-4D97-AF65-F5344CB8AC3E}">
        <p14:creationId xmlns:p14="http://schemas.microsoft.com/office/powerpoint/2010/main" val="2502965410"/>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52" y="-497331"/>
            <a:ext cx="7200800" cy="2380054"/>
          </a:xfrm>
          <a:prstGeom prst="rect">
            <a:avLst/>
          </a:prstGeom>
        </p:spPr>
      </p:pic>
      <p:sp>
        <p:nvSpPr>
          <p:cNvPr id="10" name="1 CuadroTexto">
            <a:extLst>
              <a:ext uri="{FF2B5EF4-FFF2-40B4-BE49-F238E27FC236}">
                <a16:creationId xmlns:a16="http://schemas.microsoft.com/office/drawing/2014/main" id="{9706EA97-3963-49FD-8AA4-390DAD5BB9D3}"/>
              </a:ext>
            </a:extLst>
          </p:cNvPr>
          <p:cNvSpPr txBox="1"/>
          <p:nvPr/>
        </p:nvSpPr>
        <p:spPr>
          <a:xfrm>
            <a:off x="2189921" y="1450835"/>
            <a:ext cx="7434471" cy="646331"/>
          </a:xfrm>
          <a:prstGeom prst="rect">
            <a:avLst/>
          </a:prstGeom>
          <a:noFill/>
          <a:ln w="38100">
            <a:solidFill>
              <a:schemeClr val="accent2"/>
            </a:solidFill>
          </a:ln>
        </p:spPr>
        <p:txBody>
          <a:bodyPr wrap="square" rtlCol="0">
            <a:spAutoFit/>
          </a:bodyPr>
          <a:lstStyle/>
          <a:p>
            <a:pPr algn="ctr"/>
            <a:r>
              <a:rPr lang="es-MX" sz="3600" b="1" dirty="0">
                <a:latin typeface="Arial" panose="020B0604020202020204" pitchFamily="34" charset="0"/>
                <a:cs typeface="Arial" panose="020B0604020202020204" pitchFamily="34" charset="0"/>
              </a:rPr>
              <a:t>CONVOCATORIAS</a:t>
            </a:r>
          </a:p>
        </p:txBody>
      </p:sp>
      <p:sp>
        <p:nvSpPr>
          <p:cNvPr id="12" name="Marcador de contenido 2">
            <a:extLst>
              <a:ext uri="{FF2B5EF4-FFF2-40B4-BE49-F238E27FC236}">
                <a16:creationId xmlns:a16="http://schemas.microsoft.com/office/drawing/2014/main" id="{53C197EA-D51B-46B1-BD90-8229E17F4414}"/>
              </a:ext>
            </a:extLst>
          </p:cNvPr>
          <p:cNvSpPr txBox="1">
            <a:spLocks/>
          </p:cNvSpPr>
          <p:nvPr/>
        </p:nvSpPr>
        <p:spPr>
          <a:xfrm>
            <a:off x="2063552" y="2294467"/>
            <a:ext cx="7560840" cy="3890621"/>
          </a:xfrm>
          <a:prstGeom prst="rect">
            <a:avLst/>
          </a:prstGeom>
          <a:ln w="38100">
            <a:solidFill>
              <a:schemeClr val="accent2"/>
            </a:solidFill>
          </a:ln>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just"/>
            <a:endParaRPr lang="es-MX" sz="2800" dirty="0">
              <a:solidFill>
                <a:schemeClr val="accent1">
                  <a:lumMod val="50000"/>
                </a:schemeClr>
              </a:solidFill>
              <a:latin typeface="Arial" panose="020B0604020202020204" pitchFamily="34" charset="0"/>
              <a:cs typeface="Arial" panose="020B0604020202020204" pitchFamily="34" charset="0"/>
            </a:endParaRPr>
          </a:p>
        </p:txBody>
      </p:sp>
      <p:sp>
        <p:nvSpPr>
          <p:cNvPr id="4" name="Rectángulo 3"/>
          <p:cNvSpPr/>
          <p:nvPr/>
        </p:nvSpPr>
        <p:spPr>
          <a:xfrm>
            <a:off x="2189921" y="2369235"/>
            <a:ext cx="7360479" cy="830997"/>
          </a:xfrm>
          <a:prstGeom prst="rect">
            <a:avLst/>
          </a:prstGeom>
        </p:spPr>
        <p:txBody>
          <a:bodyPr wrap="square">
            <a:spAutoFit/>
          </a:bodyPr>
          <a:lstStyle/>
          <a:p>
            <a:endParaRPr lang="es-MX" sz="2400" b="1" dirty="0"/>
          </a:p>
          <a:p>
            <a:endParaRPr lang="es-MX" sz="2400" b="1" dirty="0"/>
          </a:p>
        </p:txBody>
      </p:sp>
      <p:sp>
        <p:nvSpPr>
          <p:cNvPr id="3" name="Rectángulo 2"/>
          <p:cNvSpPr/>
          <p:nvPr/>
        </p:nvSpPr>
        <p:spPr>
          <a:xfrm>
            <a:off x="2115928" y="2461567"/>
            <a:ext cx="7434471" cy="3693319"/>
          </a:xfrm>
          <a:prstGeom prst="rect">
            <a:avLst/>
          </a:prstGeom>
        </p:spPr>
        <p:txBody>
          <a:bodyPr wrap="square">
            <a:spAutoFit/>
          </a:bodyPr>
          <a:lstStyle/>
          <a:p>
            <a:r>
              <a:rPr lang="es-MX" sz="2400" b="1" dirty="0"/>
              <a:t>Artículo 127. </a:t>
            </a:r>
            <a:r>
              <a:rPr lang="es-MX" sz="2400" dirty="0"/>
              <a:t>Para el concurso abierto de oposición, se 	           observará el procedimiento siguiente:</a:t>
            </a:r>
          </a:p>
          <a:p>
            <a:endParaRPr lang="es-MX" sz="2400" dirty="0"/>
          </a:p>
          <a:p>
            <a:pPr marL="271463" indent="-271463" algn="just"/>
            <a:r>
              <a:rPr lang="es-MX" b="1" dirty="0"/>
              <a:t>a) </a:t>
            </a:r>
            <a:r>
              <a:rPr lang="es-MX" dirty="0"/>
              <a:t>La Subdirección, la División de Estudios Superiores, la de Estudios Técnicos        o la Coordinación del Centro de Graduados, en acuerdo con el Director, determinarán la necesidad de un mayor número de plazas para el personal docente, de acuerdo a la estructura educativa respectiva, especificándose las funciones que se requieren cumplir en el Instituto en concordancia con la categoría y nivel que soliciten, indicándose los requisitos que deberán cubrir los aspirantes a las plazas vacantes, según lo señale este Reglamento Interior y la convocatoria respectiva, haciéndolo del conocimiento de la Organización Sindical. </a:t>
            </a:r>
          </a:p>
        </p:txBody>
      </p:sp>
    </p:spTree>
    <p:extLst>
      <p:ext uri="{BB962C8B-B14F-4D97-AF65-F5344CB8AC3E}">
        <p14:creationId xmlns:p14="http://schemas.microsoft.com/office/powerpoint/2010/main" val="610055043"/>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52" y="-497331"/>
            <a:ext cx="7200800" cy="2380054"/>
          </a:xfrm>
          <a:prstGeom prst="rect">
            <a:avLst/>
          </a:prstGeom>
        </p:spPr>
      </p:pic>
      <p:sp>
        <p:nvSpPr>
          <p:cNvPr id="10" name="1 CuadroTexto">
            <a:extLst>
              <a:ext uri="{FF2B5EF4-FFF2-40B4-BE49-F238E27FC236}">
                <a16:creationId xmlns:a16="http://schemas.microsoft.com/office/drawing/2014/main" id="{9706EA97-3963-49FD-8AA4-390DAD5BB9D3}"/>
              </a:ext>
            </a:extLst>
          </p:cNvPr>
          <p:cNvSpPr txBox="1"/>
          <p:nvPr/>
        </p:nvSpPr>
        <p:spPr>
          <a:xfrm>
            <a:off x="2189921" y="1450835"/>
            <a:ext cx="7434471" cy="646331"/>
          </a:xfrm>
          <a:prstGeom prst="rect">
            <a:avLst/>
          </a:prstGeom>
          <a:noFill/>
          <a:ln w="38100">
            <a:solidFill>
              <a:schemeClr val="accent2"/>
            </a:solidFill>
          </a:ln>
        </p:spPr>
        <p:txBody>
          <a:bodyPr wrap="square" rtlCol="0">
            <a:spAutoFit/>
          </a:bodyPr>
          <a:lstStyle/>
          <a:p>
            <a:pPr algn="ctr"/>
            <a:r>
              <a:rPr lang="es-MX" sz="3600" b="1" dirty="0">
                <a:latin typeface="Arial" panose="020B0604020202020204" pitchFamily="34" charset="0"/>
                <a:cs typeface="Arial" panose="020B0604020202020204" pitchFamily="34" charset="0"/>
              </a:rPr>
              <a:t>CONVOCATORIAS</a:t>
            </a:r>
          </a:p>
        </p:txBody>
      </p:sp>
      <p:sp>
        <p:nvSpPr>
          <p:cNvPr id="12" name="Marcador de contenido 2">
            <a:extLst>
              <a:ext uri="{FF2B5EF4-FFF2-40B4-BE49-F238E27FC236}">
                <a16:creationId xmlns:a16="http://schemas.microsoft.com/office/drawing/2014/main" id="{53C197EA-D51B-46B1-BD90-8229E17F4414}"/>
              </a:ext>
            </a:extLst>
          </p:cNvPr>
          <p:cNvSpPr txBox="1">
            <a:spLocks/>
          </p:cNvSpPr>
          <p:nvPr/>
        </p:nvSpPr>
        <p:spPr>
          <a:xfrm>
            <a:off x="2063552" y="2294467"/>
            <a:ext cx="7560840" cy="3890621"/>
          </a:xfrm>
          <a:prstGeom prst="rect">
            <a:avLst/>
          </a:prstGeom>
          <a:ln w="38100">
            <a:solidFill>
              <a:schemeClr val="accent2"/>
            </a:solidFill>
          </a:ln>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just"/>
            <a:endParaRPr lang="es-MX" sz="2800" dirty="0">
              <a:solidFill>
                <a:schemeClr val="accent1">
                  <a:lumMod val="50000"/>
                </a:schemeClr>
              </a:solidFill>
              <a:latin typeface="Arial" panose="020B0604020202020204" pitchFamily="34" charset="0"/>
              <a:cs typeface="Arial" panose="020B0604020202020204" pitchFamily="34" charset="0"/>
            </a:endParaRPr>
          </a:p>
        </p:txBody>
      </p:sp>
      <p:sp>
        <p:nvSpPr>
          <p:cNvPr id="4" name="Rectángulo 3"/>
          <p:cNvSpPr/>
          <p:nvPr/>
        </p:nvSpPr>
        <p:spPr>
          <a:xfrm>
            <a:off x="2189921" y="2369235"/>
            <a:ext cx="7360479" cy="830997"/>
          </a:xfrm>
          <a:prstGeom prst="rect">
            <a:avLst/>
          </a:prstGeom>
        </p:spPr>
        <p:txBody>
          <a:bodyPr wrap="square">
            <a:spAutoFit/>
          </a:bodyPr>
          <a:lstStyle/>
          <a:p>
            <a:endParaRPr lang="es-MX" sz="2400" b="1" dirty="0"/>
          </a:p>
          <a:p>
            <a:endParaRPr lang="es-MX" sz="2400" b="1" dirty="0"/>
          </a:p>
        </p:txBody>
      </p:sp>
      <p:sp>
        <p:nvSpPr>
          <p:cNvPr id="3" name="Rectángulo 2"/>
          <p:cNvSpPr/>
          <p:nvPr/>
        </p:nvSpPr>
        <p:spPr>
          <a:xfrm>
            <a:off x="2115928" y="2461567"/>
            <a:ext cx="7434471" cy="3354765"/>
          </a:xfrm>
          <a:prstGeom prst="rect">
            <a:avLst/>
          </a:prstGeom>
        </p:spPr>
        <p:txBody>
          <a:bodyPr wrap="square">
            <a:spAutoFit/>
          </a:bodyPr>
          <a:lstStyle/>
          <a:p>
            <a:r>
              <a:rPr lang="es-MX" sz="2400" b="1" dirty="0"/>
              <a:t>Artículo 127. </a:t>
            </a:r>
            <a:r>
              <a:rPr lang="es-MX" sz="2400" dirty="0"/>
              <a:t>Para el concurso abierto de oposición, se 	           observará el procedimiento siguiente:</a:t>
            </a:r>
          </a:p>
          <a:p>
            <a:endParaRPr lang="es-MX" sz="2400" dirty="0"/>
          </a:p>
          <a:p>
            <a:pPr marL="449263" indent="-449263" algn="just">
              <a:tabLst>
                <a:tab pos="449263" algn="l"/>
              </a:tabLst>
            </a:pPr>
            <a:r>
              <a:rPr lang="es-MX" sz="2000" b="1" dirty="0"/>
              <a:t>b) </a:t>
            </a:r>
            <a:r>
              <a:rPr lang="es-MX" sz="2000" dirty="0"/>
              <a:t>Solamente, cuando el Instituto cuente con los recursos presupuestales correspondientes, la Dirección redactará y publicará la convocatoria respectiva, para el personal docente requerido, la que deberá ser dada a conocer ampliamente por medio de los órganos oficiales de información del Instituto y en un diario de circulación regional y nacional, además de fijarse en lugares visibles del propio Instituto. </a:t>
            </a:r>
          </a:p>
        </p:txBody>
      </p:sp>
    </p:spTree>
    <p:extLst>
      <p:ext uri="{BB962C8B-B14F-4D97-AF65-F5344CB8AC3E}">
        <p14:creationId xmlns:p14="http://schemas.microsoft.com/office/powerpoint/2010/main" val="69615742"/>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52" y="-497331"/>
            <a:ext cx="7200800" cy="2380054"/>
          </a:xfrm>
          <a:prstGeom prst="rect">
            <a:avLst/>
          </a:prstGeom>
        </p:spPr>
      </p:pic>
      <p:sp>
        <p:nvSpPr>
          <p:cNvPr id="10" name="1 CuadroTexto">
            <a:extLst>
              <a:ext uri="{FF2B5EF4-FFF2-40B4-BE49-F238E27FC236}">
                <a16:creationId xmlns:a16="http://schemas.microsoft.com/office/drawing/2014/main" id="{9706EA97-3963-49FD-8AA4-390DAD5BB9D3}"/>
              </a:ext>
            </a:extLst>
          </p:cNvPr>
          <p:cNvSpPr txBox="1"/>
          <p:nvPr/>
        </p:nvSpPr>
        <p:spPr>
          <a:xfrm>
            <a:off x="2189921" y="1450835"/>
            <a:ext cx="7434471" cy="646331"/>
          </a:xfrm>
          <a:prstGeom prst="rect">
            <a:avLst/>
          </a:prstGeom>
          <a:noFill/>
          <a:ln w="38100">
            <a:solidFill>
              <a:schemeClr val="accent2"/>
            </a:solidFill>
          </a:ln>
        </p:spPr>
        <p:txBody>
          <a:bodyPr wrap="square" rtlCol="0">
            <a:spAutoFit/>
          </a:bodyPr>
          <a:lstStyle/>
          <a:p>
            <a:pPr algn="ctr"/>
            <a:r>
              <a:rPr lang="es-MX" sz="3600" b="1" dirty="0">
                <a:latin typeface="Arial" panose="020B0604020202020204" pitchFamily="34" charset="0"/>
                <a:cs typeface="Arial" panose="020B0604020202020204" pitchFamily="34" charset="0"/>
              </a:rPr>
              <a:t>CONVOCATORIAS</a:t>
            </a:r>
          </a:p>
        </p:txBody>
      </p:sp>
      <p:sp>
        <p:nvSpPr>
          <p:cNvPr id="12" name="Marcador de contenido 2">
            <a:extLst>
              <a:ext uri="{FF2B5EF4-FFF2-40B4-BE49-F238E27FC236}">
                <a16:creationId xmlns:a16="http://schemas.microsoft.com/office/drawing/2014/main" id="{53C197EA-D51B-46B1-BD90-8229E17F4414}"/>
              </a:ext>
            </a:extLst>
          </p:cNvPr>
          <p:cNvSpPr txBox="1">
            <a:spLocks/>
          </p:cNvSpPr>
          <p:nvPr/>
        </p:nvSpPr>
        <p:spPr>
          <a:xfrm>
            <a:off x="2063552" y="2294467"/>
            <a:ext cx="7560840" cy="3890621"/>
          </a:xfrm>
          <a:prstGeom prst="rect">
            <a:avLst/>
          </a:prstGeom>
          <a:ln w="38100">
            <a:solidFill>
              <a:schemeClr val="accent2"/>
            </a:solidFill>
          </a:ln>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just"/>
            <a:endParaRPr lang="es-MX" sz="2800" dirty="0">
              <a:solidFill>
                <a:schemeClr val="accent1">
                  <a:lumMod val="50000"/>
                </a:schemeClr>
              </a:solidFill>
              <a:latin typeface="Arial" panose="020B0604020202020204" pitchFamily="34" charset="0"/>
              <a:cs typeface="Arial" panose="020B0604020202020204" pitchFamily="34" charset="0"/>
            </a:endParaRPr>
          </a:p>
        </p:txBody>
      </p:sp>
      <p:sp>
        <p:nvSpPr>
          <p:cNvPr id="4" name="Rectángulo 3"/>
          <p:cNvSpPr/>
          <p:nvPr/>
        </p:nvSpPr>
        <p:spPr>
          <a:xfrm>
            <a:off x="2189921" y="2369235"/>
            <a:ext cx="7360479" cy="830997"/>
          </a:xfrm>
          <a:prstGeom prst="rect">
            <a:avLst/>
          </a:prstGeom>
        </p:spPr>
        <p:txBody>
          <a:bodyPr wrap="square">
            <a:spAutoFit/>
          </a:bodyPr>
          <a:lstStyle/>
          <a:p>
            <a:endParaRPr lang="es-MX" sz="2400" b="1" dirty="0"/>
          </a:p>
          <a:p>
            <a:endParaRPr lang="es-MX" sz="2400" b="1" dirty="0"/>
          </a:p>
        </p:txBody>
      </p:sp>
      <p:sp>
        <p:nvSpPr>
          <p:cNvPr id="3" name="Rectángulo 2"/>
          <p:cNvSpPr/>
          <p:nvPr/>
        </p:nvSpPr>
        <p:spPr>
          <a:xfrm>
            <a:off x="2126736" y="2399436"/>
            <a:ext cx="7434471" cy="3785652"/>
          </a:xfrm>
          <a:prstGeom prst="rect">
            <a:avLst/>
          </a:prstGeom>
        </p:spPr>
        <p:txBody>
          <a:bodyPr wrap="square">
            <a:spAutoFit/>
          </a:bodyPr>
          <a:lstStyle/>
          <a:p>
            <a:r>
              <a:rPr lang="es-MX" sz="2400" b="1" dirty="0"/>
              <a:t>Artículo 127. </a:t>
            </a:r>
            <a:r>
              <a:rPr lang="es-MX" sz="2400" dirty="0"/>
              <a:t>Para el concurso abierto de oposición, se 	           observará el procedimiento siguiente:</a:t>
            </a:r>
          </a:p>
          <a:p>
            <a:pPr marL="271463" indent="-271463"/>
            <a:r>
              <a:rPr lang="es-MX" sz="2400" b="1" dirty="0"/>
              <a:t>c) </a:t>
            </a:r>
            <a:r>
              <a:rPr lang="es-MX" sz="2400" dirty="0"/>
              <a:t>Los aspirantes deberán presentar una solicitud de ingreso, acompañada del </a:t>
            </a:r>
            <a:r>
              <a:rPr lang="es-MX" sz="2400" dirty="0" err="1"/>
              <a:t>curriculum</a:t>
            </a:r>
            <a:r>
              <a:rPr lang="es-MX" sz="2400" dirty="0"/>
              <a:t> vitae, debiendo adjuntar las copias de los documentos que certifiquen los requisitos anotados.</a:t>
            </a:r>
          </a:p>
          <a:p>
            <a:r>
              <a:rPr lang="es-MX" sz="2400" dirty="0"/>
              <a:t> </a:t>
            </a:r>
          </a:p>
          <a:p>
            <a:pPr marL="271463" indent="-271463"/>
            <a:r>
              <a:rPr lang="es-MX" sz="2400" b="1" dirty="0"/>
              <a:t>d) </a:t>
            </a:r>
            <a:r>
              <a:rPr lang="es-MX" sz="2400" dirty="0"/>
              <a:t>La Comisión Dictaminadora revisará la documentación, y si se apega a los requerimientos de la convocatoria, procederá a registrar a los aspirantes. </a:t>
            </a:r>
          </a:p>
        </p:txBody>
      </p:sp>
    </p:spTree>
    <p:extLst>
      <p:ext uri="{BB962C8B-B14F-4D97-AF65-F5344CB8AC3E}">
        <p14:creationId xmlns:p14="http://schemas.microsoft.com/office/powerpoint/2010/main" val="593257775"/>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52" y="-497331"/>
            <a:ext cx="7200800" cy="2380054"/>
          </a:xfrm>
          <a:prstGeom prst="rect">
            <a:avLst/>
          </a:prstGeom>
        </p:spPr>
      </p:pic>
      <p:sp>
        <p:nvSpPr>
          <p:cNvPr id="10" name="1 CuadroTexto">
            <a:extLst>
              <a:ext uri="{FF2B5EF4-FFF2-40B4-BE49-F238E27FC236}">
                <a16:creationId xmlns:a16="http://schemas.microsoft.com/office/drawing/2014/main" id="{9706EA97-3963-49FD-8AA4-390DAD5BB9D3}"/>
              </a:ext>
            </a:extLst>
          </p:cNvPr>
          <p:cNvSpPr txBox="1"/>
          <p:nvPr/>
        </p:nvSpPr>
        <p:spPr>
          <a:xfrm>
            <a:off x="2189921" y="1450835"/>
            <a:ext cx="7434471" cy="646331"/>
          </a:xfrm>
          <a:prstGeom prst="rect">
            <a:avLst/>
          </a:prstGeom>
          <a:noFill/>
          <a:ln w="38100">
            <a:solidFill>
              <a:schemeClr val="accent2"/>
            </a:solidFill>
          </a:ln>
        </p:spPr>
        <p:txBody>
          <a:bodyPr wrap="square" rtlCol="0">
            <a:spAutoFit/>
          </a:bodyPr>
          <a:lstStyle/>
          <a:p>
            <a:pPr algn="ctr"/>
            <a:r>
              <a:rPr lang="es-MX" sz="3600" b="1" dirty="0">
                <a:latin typeface="Arial" panose="020B0604020202020204" pitchFamily="34" charset="0"/>
                <a:cs typeface="Arial" panose="020B0604020202020204" pitchFamily="34" charset="0"/>
              </a:rPr>
              <a:t>CONVOCATORIAS</a:t>
            </a:r>
          </a:p>
        </p:txBody>
      </p:sp>
      <p:sp>
        <p:nvSpPr>
          <p:cNvPr id="12" name="Marcador de contenido 2">
            <a:extLst>
              <a:ext uri="{FF2B5EF4-FFF2-40B4-BE49-F238E27FC236}">
                <a16:creationId xmlns:a16="http://schemas.microsoft.com/office/drawing/2014/main" id="{53C197EA-D51B-46B1-BD90-8229E17F4414}"/>
              </a:ext>
            </a:extLst>
          </p:cNvPr>
          <p:cNvSpPr txBox="1">
            <a:spLocks/>
          </p:cNvSpPr>
          <p:nvPr/>
        </p:nvSpPr>
        <p:spPr>
          <a:xfrm>
            <a:off x="2089740" y="2223240"/>
            <a:ext cx="7560840" cy="4220103"/>
          </a:xfrm>
          <a:prstGeom prst="rect">
            <a:avLst/>
          </a:prstGeom>
          <a:ln w="38100">
            <a:solidFill>
              <a:schemeClr val="accent2"/>
            </a:solidFill>
          </a:ln>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just"/>
            <a:endParaRPr lang="es-MX" sz="2800" dirty="0">
              <a:solidFill>
                <a:schemeClr val="accent1">
                  <a:lumMod val="50000"/>
                </a:schemeClr>
              </a:solidFill>
              <a:latin typeface="Arial" panose="020B0604020202020204" pitchFamily="34" charset="0"/>
              <a:cs typeface="Arial" panose="020B0604020202020204" pitchFamily="34" charset="0"/>
            </a:endParaRPr>
          </a:p>
        </p:txBody>
      </p:sp>
      <p:sp>
        <p:nvSpPr>
          <p:cNvPr id="4" name="Rectángulo 3"/>
          <p:cNvSpPr/>
          <p:nvPr/>
        </p:nvSpPr>
        <p:spPr>
          <a:xfrm>
            <a:off x="2189921" y="2369235"/>
            <a:ext cx="7360479" cy="830997"/>
          </a:xfrm>
          <a:prstGeom prst="rect">
            <a:avLst/>
          </a:prstGeom>
        </p:spPr>
        <p:txBody>
          <a:bodyPr wrap="square">
            <a:spAutoFit/>
          </a:bodyPr>
          <a:lstStyle/>
          <a:p>
            <a:endParaRPr lang="es-MX" sz="2400" b="1" dirty="0"/>
          </a:p>
          <a:p>
            <a:endParaRPr lang="es-MX" sz="2400" b="1" dirty="0"/>
          </a:p>
        </p:txBody>
      </p:sp>
      <p:sp>
        <p:nvSpPr>
          <p:cNvPr id="3" name="Rectángulo 2"/>
          <p:cNvSpPr/>
          <p:nvPr/>
        </p:nvSpPr>
        <p:spPr>
          <a:xfrm>
            <a:off x="2115929" y="2162285"/>
            <a:ext cx="7434471" cy="4154984"/>
          </a:xfrm>
          <a:prstGeom prst="rect">
            <a:avLst/>
          </a:prstGeom>
        </p:spPr>
        <p:txBody>
          <a:bodyPr wrap="square">
            <a:spAutoFit/>
          </a:bodyPr>
          <a:lstStyle/>
          <a:p>
            <a:r>
              <a:rPr lang="es-MX" sz="2400" b="1" dirty="0"/>
              <a:t>Artículo 127. </a:t>
            </a:r>
            <a:r>
              <a:rPr lang="es-MX" sz="2400" dirty="0"/>
              <a:t>Para el concurso abierto de oposición, se 	           observará el procedimiento siguiente:</a:t>
            </a:r>
          </a:p>
          <a:p>
            <a:endParaRPr lang="es-MX" sz="2400" dirty="0"/>
          </a:p>
          <a:p>
            <a:pPr marL="355600" indent="-355600" algn="just"/>
            <a:r>
              <a:rPr lang="es-MX" sz="2400" b="1" dirty="0"/>
              <a:t>e) </a:t>
            </a:r>
            <a:r>
              <a:rPr lang="es-MX" sz="2400" dirty="0"/>
              <a:t>La Comisión Dictaminadora, comunicará por escrito a los aspirantes el lugar y fecha en que se llevará a cabo el examen de oposición. </a:t>
            </a:r>
          </a:p>
          <a:p>
            <a:pPr algn="just"/>
            <a:endParaRPr lang="es-MX" sz="2400" dirty="0"/>
          </a:p>
          <a:p>
            <a:pPr marL="355600" indent="-355600" algn="just"/>
            <a:r>
              <a:rPr lang="es-MX" sz="2400" b="1" dirty="0"/>
              <a:t>f) </a:t>
            </a:r>
            <a:r>
              <a:rPr lang="es-MX" sz="2400" dirty="0"/>
              <a:t>La Comisión Dictaminadora, deberá entregar por escrito a la Dirección y a la Organización Sindical, los resultados del concurso dentro de los 30 días naturales siguientes a la celebración del mismo, para su conocimiento. </a:t>
            </a:r>
          </a:p>
        </p:txBody>
      </p:sp>
    </p:spTree>
    <p:extLst>
      <p:ext uri="{BB962C8B-B14F-4D97-AF65-F5344CB8AC3E}">
        <p14:creationId xmlns:p14="http://schemas.microsoft.com/office/powerpoint/2010/main" val="2696810648"/>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52" y="-497331"/>
            <a:ext cx="7200800" cy="2380054"/>
          </a:xfrm>
          <a:prstGeom prst="rect">
            <a:avLst/>
          </a:prstGeom>
        </p:spPr>
      </p:pic>
      <p:sp>
        <p:nvSpPr>
          <p:cNvPr id="10" name="1 CuadroTexto">
            <a:extLst>
              <a:ext uri="{FF2B5EF4-FFF2-40B4-BE49-F238E27FC236}">
                <a16:creationId xmlns:a16="http://schemas.microsoft.com/office/drawing/2014/main" id="{9706EA97-3963-49FD-8AA4-390DAD5BB9D3}"/>
              </a:ext>
            </a:extLst>
          </p:cNvPr>
          <p:cNvSpPr txBox="1"/>
          <p:nvPr/>
        </p:nvSpPr>
        <p:spPr>
          <a:xfrm>
            <a:off x="2189921" y="1450835"/>
            <a:ext cx="7434471" cy="646331"/>
          </a:xfrm>
          <a:prstGeom prst="rect">
            <a:avLst/>
          </a:prstGeom>
          <a:noFill/>
          <a:ln w="38100">
            <a:solidFill>
              <a:schemeClr val="accent2"/>
            </a:solidFill>
          </a:ln>
        </p:spPr>
        <p:txBody>
          <a:bodyPr wrap="square" rtlCol="0">
            <a:spAutoFit/>
          </a:bodyPr>
          <a:lstStyle/>
          <a:p>
            <a:pPr algn="ctr"/>
            <a:r>
              <a:rPr lang="es-MX" sz="3600" b="1" dirty="0">
                <a:latin typeface="Arial" panose="020B0604020202020204" pitchFamily="34" charset="0"/>
                <a:cs typeface="Arial" panose="020B0604020202020204" pitchFamily="34" charset="0"/>
              </a:rPr>
              <a:t>CONVOCATORIAS</a:t>
            </a:r>
          </a:p>
        </p:txBody>
      </p:sp>
      <p:sp>
        <p:nvSpPr>
          <p:cNvPr id="12" name="Marcador de contenido 2">
            <a:extLst>
              <a:ext uri="{FF2B5EF4-FFF2-40B4-BE49-F238E27FC236}">
                <a16:creationId xmlns:a16="http://schemas.microsoft.com/office/drawing/2014/main" id="{53C197EA-D51B-46B1-BD90-8229E17F4414}"/>
              </a:ext>
            </a:extLst>
          </p:cNvPr>
          <p:cNvSpPr txBox="1">
            <a:spLocks/>
          </p:cNvSpPr>
          <p:nvPr/>
        </p:nvSpPr>
        <p:spPr>
          <a:xfrm>
            <a:off x="2089740" y="2223240"/>
            <a:ext cx="7560840" cy="4220103"/>
          </a:xfrm>
          <a:prstGeom prst="rect">
            <a:avLst/>
          </a:prstGeom>
          <a:ln w="38100">
            <a:solidFill>
              <a:schemeClr val="accent2"/>
            </a:solidFill>
          </a:ln>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just"/>
            <a:endParaRPr lang="es-MX" sz="2800" dirty="0">
              <a:solidFill>
                <a:schemeClr val="accent1">
                  <a:lumMod val="50000"/>
                </a:schemeClr>
              </a:solidFill>
              <a:latin typeface="Arial" panose="020B0604020202020204" pitchFamily="34" charset="0"/>
              <a:cs typeface="Arial" panose="020B0604020202020204" pitchFamily="34" charset="0"/>
            </a:endParaRPr>
          </a:p>
        </p:txBody>
      </p:sp>
      <p:sp>
        <p:nvSpPr>
          <p:cNvPr id="4" name="Rectángulo 3"/>
          <p:cNvSpPr/>
          <p:nvPr/>
        </p:nvSpPr>
        <p:spPr>
          <a:xfrm>
            <a:off x="2189921" y="2369235"/>
            <a:ext cx="7360479" cy="830997"/>
          </a:xfrm>
          <a:prstGeom prst="rect">
            <a:avLst/>
          </a:prstGeom>
        </p:spPr>
        <p:txBody>
          <a:bodyPr wrap="square">
            <a:spAutoFit/>
          </a:bodyPr>
          <a:lstStyle/>
          <a:p>
            <a:endParaRPr lang="es-MX" sz="2400" b="1" dirty="0"/>
          </a:p>
          <a:p>
            <a:endParaRPr lang="es-MX" sz="2400" b="1" dirty="0"/>
          </a:p>
        </p:txBody>
      </p:sp>
      <p:sp>
        <p:nvSpPr>
          <p:cNvPr id="5" name="Rectángulo 4"/>
          <p:cNvSpPr/>
          <p:nvPr/>
        </p:nvSpPr>
        <p:spPr>
          <a:xfrm>
            <a:off x="2089740" y="2223240"/>
            <a:ext cx="7534652" cy="3970318"/>
          </a:xfrm>
          <a:prstGeom prst="rect">
            <a:avLst/>
          </a:prstGeom>
        </p:spPr>
        <p:txBody>
          <a:bodyPr wrap="square">
            <a:spAutoFit/>
          </a:bodyPr>
          <a:lstStyle/>
          <a:p>
            <a:r>
              <a:rPr lang="es-MX" b="1" dirty="0"/>
              <a:t>Artículo 128. </a:t>
            </a:r>
            <a:r>
              <a:rPr lang="es-MX" dirty="0"/>
              <a:t>La convocatoria deberá indicar: </a:t>
            </a:r>
          </a:p>
          <a:p>
            <a:pPr marL="342900" indent="-342900">
              <a:buAutoNum type="alphaLcParenR"/>
            </a:pPr>
            <a:r>
              <a:rPr lang="es-MX" dirty="0"/>
              <a:t>Los requisitos que deberán satisfacer los aspirantes, los cuales serán acordes con la disciplina de que se trate. </a:t>
            </a:r>
          </a:p>
          <a:p>
            <a:pPr marL="342900" indent="-342900">
              <a:buAutoNum type="alphaLcParenR"/>
            </a:pPr>
            <a:r>
              <a:rPr lang="es-MX" dirty="0"/>
              <a:t>El área, y la materia en su caso, en que se celebrará el concurso. </a:t>
            </a:r>
          </a:p>
          <a:p>
            <a:pPr marL="342900" indent="-342900">
              <a:buAutoNum type="alphaLcParenR" startAt="3"/>
            </a:pPr>
            <a:r>
              <a:rPr lang="es-MX" dirty="0"/>
              <a:t>El número de plazas a concurso, la categoría y nivel de las mismas. d) Los procedimientos y pruebas que se realizarán para evaluar la capacidad profesional y docente de los aspirantes.</a:t>
            </a:r>
          </a:p>
          <a:p>
            <a:pPr marL="342900" indent="-342900">
              <a:buAutoNum type="alphaLcParenR" startAt="5"/>
            </a:pPr>
            <a:r>
              <a:rPr lang="es-MX" dirty="0"/>
              <a:t>Los lugares y fechas en que se practicarán las pruebas de evaluación. </a:t>
            </a:r>
          </a:p>
          <a:p>
            <a:pPr marL="342900" indent="-342900">
              <a:buAutoNum type="alphaLcParenR" startAt="5"/>
            </a:pPr>
            <a:r>
              <a:rPr lang="es-MX" dirty="0"/>
              <a:t> El plazo para la presentación de la documentación requerida, que no     deberá exceder de 10 días hábiles, contados a partir de la fecha 	de publicación de la convocatoria. </a:t>
            </a:r>
          </a:p>
          <a:p>
            <a:pPr marL="342900" indent="-342900">
              <a:buAutoNum type="alphaLcParenR" startAt="7"/>
            </a:pPr>
            <a:r>
              <a:rPr lang="es-MX" dirty="0"/>
              <a:t>Funciones docentes a realizar y distribución de las mismas.</a:t>
            </a:r>
          </a:p>
          <a:p>
            <a:r>
              <a:rPr lang="es-MX" dirty="0"/>
              <a:t>h)   Jornada, horario de labores, período contratación y salario mensual. </a:t>
            </a:r>
          </a:p>
          <a:p>
            <a:r>
              <a:rPr lang="es-MX" dirty="0"/>
              <a:t>i)    Adscripción.</a:t>
            </a:r>
          </a:p>
        </p:txBody>
      </p:sp>
    </p:spTree>
    <p:extLst>
      <p:ext uri="{BB962C8B-B14F-4D97-AF65-F5344CB8AC3E}">
        <p14:creationId xmlns:p14="http://schemas.microsoft.com/office/powerpoint/2010/main" val="920781901"/>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34587" y="1397963"/>
            <a:ext cx="8911687" cy="850967"/>
          </a:xfrm>
          <a:ln w="19050">
            <a:solidFill>
              <a:schemeClr val="tx1"/>
            </a:solidFill>
          </a:ln>
        </p:spPr>
        <p:txBody>
          <a:bodyPr>
            <a:noAutofit/>
          </a:bodyPr>
          <a:lstStyle/>
          <a:p>
            <a:pPr algn="ctr"/>
            <a:r>
              <a:rPr lang="es-MX" sz="2800" b="1" dirty="0">
                <a:solidFill>
                  <a:schemeClr val="accent2"/>
                </a:solidFill>
              </a:rPr>
              <a:t>Ley federal de los Trabajadores al Servicio del Estado</a:t>
            </a:r>
          </a:p>
        </p:txBody>
      </p:sp>
      <p:sp>
        <p:nvSpPr>
          <p:cNvPr id="7" name="Marcador de contenido 6"/>
          <p:cNvSpPr>
            <a:spLocks noGrp="1"/>
          </p:cNvSpPr>
          <p:nvPr>
            <p:ph sz="half" idx="1"/>
          </p:nvPr>
        </p:nvSpPr>
        <p:spPr>
          <a:xfrm>
            <a:off x="2592924" y="2405449"/>
            <a:ext cx="4313864" cy="3871783"/>
          </a:xfrm>
          <a:ln w="12700">
            <a:solidFill>
              <a:schemeClr val="tx1"/>
            </a:solidFill>
          </a:ln>
        </p:spPr>
        <p:txBody>
          <a:bodyPr>
            <a:normAutofit lnSpcReduction="10000"/>
          </a:bodyPr>
          <a:lstStyle/>
          <a:p>
            <a:pPr lvl="1" algn="just"/>
            <a:r>
              <a:rPr lang="es-MX" b="1" dirty="0">
                <a:solidFill>
                  <a:schemeClr val="tx1"/>
                </a:solidFill>
              </a:rPr>
              <a:t>Articulo 1°		</a:t>
            </a:r>
          </a:p>
          <a:p>
            <a:pPr lvl="1" algn="just"/>
            <a:r>
              <a:rPr lang="es-MX" b="1" dirty="0">
                <a:solidFill>
                  <a:schemeClr val="tx1"/>
                </a:solidFill>
              </a:rPr>
              <a:t>Articulo 2°		</a:t>
            </a:r>
          </a:p>
          <a:p>
            <a:pPr lvl="1" algn="just"/>
            <a:r>
              <a:rPr lang="es-MX" b="1" dirty="0">
                <a:solidFill>
                  <a:schemeClr val="tx1"/>
                </a:solidFill>
              </a:rPr>
              <a:t>Articulo 3°		</a:t>
            </a:r>
          </a:p>
          <a:p>
            <a:pPr lvl="1" algn="just"/>
            <a:r>
              <a:rPr lang="es-MX" b="1" dirty="0">
                <a:solidFill>
                  <a:schemeClr val="tx1"/>
                </a:solidFill>
              </a:rPr>
              <a:t>Articulo 4°		</a:t>
            </a:r>
          </a:p>
          <a:p>
            <a:pPr lvl="1" algn="just"/>
            <a:r>
              <a:rPr lang="es-MX" b="1" dirty="0">
                <a:solidFill>
                  <a:schemeClr val="tx1"/>
                </a:solidFill>
              </a:rPr>
              <a:t>Articulo 5°		</a:t>
            </a:r>
          </a:p>
          <a:p>
            <a:pPr lvl="1" algn="just"/>
            <a:r>
              <a:rPr lang="es-MX" b="1" dirty="0">
                <a:solidFill>
                  <a:schemeClr val="tx1"/>
                </a:solidFill>
              </a:rPr>
              <a:t>Articulo 6°		</a:t>
            </a:r>
          </a:p>
          <a:p>
            <a:pPr lvl="1" algn="just"/>
            <a:r>
              <a:rPr lang="es-MX" b="1" dirty="0">
                <a:solidFill>
                  <a:schemeClr val="tx1"/>
                </a:solidFill>
              </a:rPr>
              <a:t>Articulo 7°		</a:t>
            </a:r>
          </a:p>
          <a:p>
            <a:pPr lvl="1" algn="just"/>
            <a:r>
              <a:rPr lang="es-MX" b="1" dirty="0">
                <a:solidFill>
                  <a:schemeClr val="tx1"/>
                </a:solidFill>
              </a:rPr>
              <a:t>Articulo 8°		</a:t>
            </a:r>
          </a:p>
          <a:p>
            <a:pPr lvl="1" algn="just"/>
            <a:r>
              <a:rPr lang="es-MX" b="1" dirty="0">
                <a:solidFill>
                  <a:schemeClr val="tx1"/>
                </a:solidFill>
              </a:rPr>
              <a:t>Articulo 9°</a:t>
            </a:r>
          </a:p>
          <a:p>
            <a:pPr lvl="1" algn="just"/>
            <a:r>
              <a:rPr lang="es-MX" b="1" dirty="0">
                <a:solidFill>
                  <a:schemeClr val="tx1"/>
                </a:solidFill>
              </a:rPr>
              <a:t>Articulo 10°…….		</a:t>
            </a:r>
          </a:p>
          <a:p>
            <a:pPr lvl="1" algn="just"/>
            <a:endParaRPr lang="es-MX" b="1" dirty="0">
              <a:solidFill>
                <a:schemeClr val="tx1"/>
              </a:solidFill>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0031" y="152277"/>
            <a:ext cx="7200800" cy="1548713"/>
          </a:xfrm>
          <a:prstGeom prst="rect">
            <a:avLst/>
          </a:prstGeom>
        </p:spPr>
      </p:pic>
      <p:pic>
        <p:nvPicPr>
          <p:cNvPr id="9" name="Marcador de contenido 8"/>
          <p:cNvPicPr>
            <a:picLocks noGrp="1" noChangeAspect="1"/>
          </p:cNvPicPr>
          <p:nvPr>
            <p:ph sz="half" idx="2"/>
          </p:nvPr>
        </p:nvPicPr>
        <p:blipFill>
          <a:blip r:embed="rId3"/>
          <a:stretch>
            <a:fillRect/>
          </a:stretch>
        </p:blipFill>
        <p:spPr>
          <a:xfrm>
            <a:off x="7348152" y="2405450"/>
            <a:ext cx="3498122" cy="3871782"/>
          </a:xfrm>
          <a:prstGeom prst="rect">
            <a:avLst/>
          </a:prstGeom>
        </p:spPr>
      </p:pic>
    </p:spTree>
    <p:extLst>
      <p:ext uri="{BB962C8B-B14F-4D97-AF65-F5344CB8AC3E}">
        <p14:creationId xmlns:p14="http://schemas.microsoft.com/office/powerpoint/2010/main" val="36432180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MX" dirty="0">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ES" dirty="0">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459432"/>
            <a:ext cx="7200800" cy="2380054"/>
          </a:xfrm>
          <a:prstGeom prst="rect">
            <a:avLst/>
          </a:prstGeom>
        </p:spPr>
      </p:pic>
      <p:sp>
        <p:nvSpPr>
          <p:cNvPr id="12" name="Marcador de contenido 2">
            <a:extLst>
              <a:ext uri="{FF2B5EF4-FFF2-40B4-BE49-F238E27FC236}">
                <a16:creationId xmlns:a16="http://schemas.microsoft.com/office/drawing/2014/main" id="{7C4D0757-8E5F-4907-BE6B-D63F2132639C}"/>
              </a:ext>
            </a:extLst>
          </p:cNvPr>
          <p:cNvSpPr txBox="1">
            <a:spLocks/>
          </p:cNvSpPr>
          <p:nvPr/>
        </p:nvSpPr>
        <p:spPr>
          <a:xfrm>
            <a:off x="2098984" y="1672281"/>
            <a:ext cx="7488832" cy="3904737"/>
          </a:xfrm>
          <a:prstGeom prst="rect">
            <a:avLst/>
          </a:prstGeom>
          <a:ln w="57150">
            <a:solidFill>
              <a:schemeClr val="accent4"/>
            </a:solidFill>
          </a:ln>
        </p:spPr>
        <p:txBody>
          <a:bodyPr vert="horz" lIns="91440" tIns="45720" rIns="91440" bIns="45720" rtlCol="0" anchor="t">
            <a:normAutofit fontScale="92500"/>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endParaRPr lang="es-MX" sz="2700" dirty="0">
              <a:solidFill>
                <a:schemeClr val="tx1"/>
              </a:solidFill>
              <a:latin typeface="Arial" panose="020B0604020202020204" pitchFamily="34" charset="0"/>
              <a:cs typeface="Arial" panose="020B0604020202020204" pitchFamily="34" charset="0"/>
            </a:endParaRPr>
          </a:p>
          <a:p>
            <a:pPr algn="ctr"/>
            <a:r>
              <a:rPr lang="es-MX" sz="6600" b="1" dirty="0">
                <a:solidFill>
                  <a:schemeClr val="tx1"/>
                </a:solidFill>
                <a:latin typeface="Arial" panose="020B0604020202020204" pitchFamily="34" charset="0"/>
                <a:cs typeface="Arial" panose="020B0604020202020204" pitchFamily="34" charset="0"/>
              </a:rPr>
              <a:t>E J E M P L O S </a:t>
            </a:r>
          </a:p>
          <a:p>
            <a:pPr algn="just"/>
            <a:endParaRPr lang="es-MX" sz="2200" dirty="0">
              <a:solidFill>
                <a:schemeClr val="tx1"/>
              </a:solidFill>
              <a:latin typeface="Arial" panose="020B0604020202020204" pitchFamily="34" charset="0"/>
              <a:cs typeface="Arial" panose="020B0604020202020204" pitchFamily="34" charset="0"/>
            </a:endParaRPr>
          </a:p>
          <a:p>
            <a:pPr algn="just"/>
            <a:r>
              <a:rPr lang="es-MX" sz="5200" b="1" dirty="0">
                <a:solidFill>
                  <a:schemeClr val="tx1"/>
                </a:solidFill>
                <a:latin typeface="Arial" panose="020B0604020202020204" pitchFamily="34" charset="0"/>
                <a:cs typeface="Arial" panose="020B0604020202020204" pitchFamily="34" charset="0"/>
              </a:rPr>
              <a:t>QUE CADA UNO DE LAS MESAS DETERMINE.</a:t>
            </a:r>
          </a:p>
          <a:p>
            <a:endParaRPr lang="en-US" dirty="0">
              <a:solidFill>
                <a:schemeClr val="tx1"/>
              </a:solidFill>
            </a:endParaRPr>
          </a:p>
        </p:txBody>
      </p:sp>
    </p:spTree>
    <p:extLst>
      <p:ext uri="{BB962C8B-B14F-4D97-AF65-F5344CB8AC3E}">
        <p14:creationId xmlns:p14="http://schemas.microsoft.com/office/powerpoint/2010/main" val="2006340140"/>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sp>
        <p:nvSpPr>
          <p:cNvPr id="3"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dirty="0"/>
          </a:p>
        </p:txBody>
      </p:sp>
      <p:sp>
        <p:nvSpPr>
          <p:cNvPr id="6" name="Rectangle 3"/>
          <p:cNvSpPr>
            <a:spLocks noChangeArrowheads="1"/>
          </p:cNvSpPr>
          <p:nvPr/>
        </p:nvSpPr>
        <p:spPr bwMode="auto">
          <a:xfrm>
            <a:off x="1873376"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975" y="-80610"/>
            <a:ext cx="7200800" cy="2217256"/>
          </a:xfrm>
          <a:prstGeom prst="rect">
            <a:avLst/>
          </a:prstGeom>
          <a:ln>
            <a:noFill/>
          </a:ln>
        </p:spPr>
      </p:pic>
      <p:sp>
        <p:nvSpPr>
          <p:cNvPr id="2" name="CuadroTexto 1"/>
          <p:cNvSpPr txBox="1"/>
          <p:nvPr/>
        </p:nvSpPr>
        <p:spPr>
          <a:xfrm>
            <a:off x="762000" y="1764113"/>
            <a:ext cx="10515600" cy="3693319"/>
          </a:xfrm>
          <a:prstGeom prst="rect">
            <a:avLst/>
          </a:prstGeom>
          <a:noFill/>
          <a:ln w="38100">
            <a:solidFill>
              <a:schemeClr val="accent2"/>
            </a:solidFill>
          </a:ln>
        </p:spPr>
        <p:txBody>
          <a:bodyPr wrap="square" rtlCol="0">
            <a:spAutoFit/>
          </a:bodyPr>
          <a:lstStyle/>
          <a:p>
            <a:r>
              <a:rPr lang="es-MX" b="1" dirty="0">
                <a:latin typeface="Arial Black" panose="020B0A04020102020204" pitchFamily="34" charset="0"/>
              </a:rPr>
              <a:t>				</a:t>
            </a:r>
            <a:r>
              <a:rPr lang="es-MX" sz="3600" b="1" dirty="0">
                <a:latin typeface="Arial Black" panose="020B0A04020102020204" pitchFamily="34" charset="0"/>
              </a:rPr>
              <a:t>E J E R C I C I O S </a:t>
            </a:r>
            <a:br>
              <a:rPr lang="es-MX" sz="3600" b="1" dirty="0">
                <a:latin typeface="Arial Black" panose="020B0A04020102020204" pitchFamily="34" charset="0"/>
              </a:rPr>
            </a:br>
            <a:r>
              <a:rPr lang="es-MX" sz="2200" dirty="0"/>
              <a:t>1. ELABORAR CONVOCATORIA ABIERTA DOCENTE</a:t>
            </a:r>
          </a:p>
          <a:p>
            <a:br>
              <a:rPr lang="es-MX" sz="2200" dirty="0"/>
            </a:br>
            <a:r>
              <a:rPr lang="es-MX" sz="2200" dirty="0"/>
              <a:t>2. Elaborar una convocatoria MODELO O ÚNICA. (Cerrada para PROMOCIÓN,          COMPACTACIÓN, REGULARIZACION y para CUBRIR NECESIDADES).</a:t>
            </a:r>
          </a:p>
          <a:p>
            <a:br>
              <a:rPr lang="es-MX" sz="2200" dirty="0"/>
            </a:br>
            <a:r>
              <a:rPr lang="es-MX" sz="2200" dirty="0"/>
              <a:t>3. ELABORAR CONVOCATORIA NO DOCENTE PARA PROMOCIÓN</a:t>
            </a:r>
            <a:br>
              <a:rPr lang="es-MX" sz="2200" dirty="0"/>
            </a:br>
            <a:br>
              <a:rPr lang="es-MX" sz="2200" dirty="0"/>
            </a:br>
            <a:r>
              <a:rPr lang="es-MX" sz="2200" dirty="0"/>
              <a:t>4. ELABORAR CONVOCATORIA NO DOCENTE ABIERTA O </a:t>
            </a:r>
            <a:br>
              <a:rPr lang="es-MX" sz="2200" dirty="0"/>
            </a:br>
            <a:r>
              <a:rPr lang="es-MX" sz="2200" dirty="0"/>
              <a:t>     INGRESO.</a:t>
            </a:r>
          </a:p>
        </p:txBody>
      </p:sp>
    </p:spTree>
    <p:extLst>
      <p:ext uri="{BB962C8B-B14F-4D97-AF65-F5344CB8AC3E}">
        <p14:creationId xmlns:p14="http://schemas.microsoft.com/office/powerpoint/2010/main" val="1294419902"/>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873376" y="1776789"/>
            <a:ext cx="7967041" cy="4943518"/>
          </a:xfrm>
          <a:solidFill>
            <a:schemeClr val="bg1"/>
          </a:solidFill>
          <a:ln w="57150">
            <a:solidFill>
              <a:srgbClr val="FFC000"/>
            </a:solidFill>
          </a:ln>
        </p:spPr>
        <p:style>
          <a:lnRef idx="1">
            <a:schemeClr val="accent3"/>
          </a:lnRef>
          <a:fillRef idx="3">
            <a:schemeClr val="accent3"/>
          </a:fillRef>
          <a:effectRef idx="2">
            <a:schemeClr val="accent3"/>
          </a:effectRef>
          <a:fontRef idx="minor">
            <a:schemeClr val="lt1"/>
          </a:fontRef>
        </p:style>
        <p:txBody>
          <a:bodyPr>
            <a:noAutofit/>
          </a:bodyPr>
          <a:lstStyle/>
          <a:p>
            <a:pPr>
              <a:spcBef>
                <a:spcPts val="0"/>
              </a:spcBef>
            </a:pPr>
            <a:br>
              <a:rPr lang="es-MX" sz="48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br>
              <a:rPr lang="es-MX" sz="48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endParaRPr lang="es-MX" sz="48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sp>
        <p:nvSpPr>
          <p:cNvPr id="3"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dirty="0"/>
          </a:p>
        </p:txBody>
      </p:sp>
      <p:sp>
        <p:nvSpPr>
          <p:cNvPr id="6" name="Rectangle 3"/>
          <p:cNvSpPr>
            <a:spLocks noChangeArrowheads="1"/>
          </p:cNvSpPr>
          <p:nvPr/>
        </p:nvSpPr>
        <p:spPr bwMode="auto">
          <a:xfrm>
            <a:off x="1873376"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975" y="-80610"/>
            <a:ext cx="7200800" cy="2217256"/>
          </a:xfrm>
          <a:prstGeom prst="rect">
            <a:avLst/>
          </a:prstGeom>
          <a:ln>
            <a:noFill/>
          </a:ln>
        </p:spPr>
      </p:pic>
      <p:pic>
        <p:nvPicPr>
          <p:cNvPr id="4" name="Imagen 3">
            <a:extLst>
              <a:ext uri="{FF2B5EF4-FFF2-40B4-BE49-F238E27FC236}">
                <a16:creationId xmlns:a16="http://schemas.microsoft.com/office/drawing/2014/main" id="{21231673-4F47-09B7-D44D-EB9178590DF6}"/>
              </a:ext>
            </a:extLst>
          </p:cNvPr>
          <p:cNvPicPr>
            <a:picLocks noChangeAspect="1"/>
          </p:cNvPicPr>
          <p:nvPr/>
        </p:nvPicPr>
        <p:blipFill>
          <a:blip r:embed="rId4"/>
          <a:stretch>
            <a:fillRect/>
          </a:stretch>
        </p:blipFill>
        <p:spPr>
          <a:xfrm>
            <a:off x="2146225" y="1783774"/>
            <a:ext cx="7317264" cy="4943518"/>
          </a:xfrm>
          <a:prstGeom prst="rect">
            <a:avLst/>
          </a:prstGeom>
        </p:spPr>
      </p:pic>
    </p:spTree>
    <p:extLst>
      <p:ext uri="{BB962C8B-B14F-4D97-AF65-F5344CB8AC3E}">
        <p14:creationId xmlns:p14="http://schemas.microsoft.com/office/powerpoint/2010/main" val="3091166736"/>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873376" y="1776789"/>
            <a:ext cx="7967041" cy="4943518"/>
          </a:xfrm>
          <a:solidFill>
            <a:schemeClr val="bg1"/>
          </a:solidFill>
          <a:ln w="57150">
            <a:solidFill>
              <a:srgbClr val="FFC000"/>
            </a:solidFill>
          </a:ln>
        </p:spPr>
        <p:style>
          <a:lnRef idx="1">
            <a:schemeClr val="accent3"/>
          </a:lnRef>
          <a:fillRef idx="3">
            <a:schemeClr val="accent3"/>
          </a:fillRef>
          <a:effectRef idx="2">
            <a:schemeClr val="accent3"/>
          </a:effectRef>
          <a:fontRef idx="minor">
            <a:schemeClr val="lt1"/>
          </a:fontRef>
        </p:style>
        <p:txBody>
          <a:bodyPr>
            <a:noAutofit/>
          </a:bodyPr>
          <a:lstStyle/>
          <a:p>
            <a:pPr algn="ctr">
              <a:lnSpc>
                <a:spcPct val="107000"/>
              </a:lnSpc>
              <a:spcAft>
                <a:spcPts val="800"/>
              </a:spcAft>
            </a:pPr>
            <a:r>
              <a:rPr lang="es-MX" sz="1800" b="1">
                <a:effectLst/>
                <a:latin typeface="Calibri" panose="020F0502020204030204" pitchFamily="34" charset="0"/>
                <a:ea typeface="Calibri" panose="020F0502020204030204" pitchFamily="34" charset="0"/>
                <a:cs typeface="Times New Roman" panose="02020603050405020304" pitchFamily="18" charset="0"/>
              </a:rPr>
              <a:t>REQUISITOS REGLAMENTARIOS</a:t>
            </a:r>
            <a:br>
              <a:rPr lang="es-MX" sz="1800">
                <a:effectLst/>
                <a:latin typeface="Calibri" panose="020F0502020204030204" pitchFamily="34" charset="0"/>
                <a:ea typeface="Calibri" panose="020F0502020204030204" pitchFamily="34" charset="0"/>
                <a:cs typeface="Times New Roman" panose="02020603050405020304" pitchFamily="18" charset="0"/>
              </a:rPr>
            </a:br>
            <a:r>
              <a:rPr lang="es-MX" sz="1800" b="1">
                <a:effectLst/>
                <a:latin typeface="Calibri" panose="020F0502020204030204" pitchFamily="34" charset="0"/>
                <a:ea typeface="Calibri" panose="020F0502020204030204" pitchFamily="34" charset="0"/>
                <a:cs typeface="Times New Roman" panose="02020603050405020304" pitchFamily="18" charset="0"/>
              </a:rPr>
              <a:t>REQUISITOS DE LA PLAZA:</a:t>
            </a:r>
            <a:br>
              <a:rPr lang="es-MX" sz="1800">
                <a:effectLst/>
                <a:latin typeface="Calibri" panose="020F0502020204030204" pitchFamily="34" charset="0"/>
                <a:ea typeface="Calibri" panose="020F0502020204030204" pitchFamily="34" charset="0"/>
                <a:cs typeface="Times New Roman" panose="02020603050405020304" pitchFamily="18" charset="0"/>
              </a:rPr>
            </a:br>
            <a:r>
              <a:rPr lang="es-MX" sz="1800" b="1">
                <a:effectLst/>
                <a:latin typeface="Calibri" panose="020F0502020204030204" pitchFamily="34" charset="0"/>
                <a:ea typeface="Calibri" panose="020F0502020204030204" pitchFamily="34" charset="0"/>
                <a:cs typeface="Times New Roman" panose="02020603050405020304" pitchFamily="18" charset="0"/>
              </a:rPr>
              <a:t> </a:t>
            </a:r>
            <a:br>
              <a:rPr lang="es-MX" sz="1800">
                <a:effectLst/>
                <a:latin typeface="Calibri" panose="020F0502020204030204" pitchFamily="34" charset="0"/>
                <a:ea typeface="Calibri" panose="020F0502020204030204" pitchFamily="34" charset="0"/>
                <a:cs typeface="Times New Roman" panose="02020603050405020304" pitchFamily="18" charset="0"/>
              </a:rPr>
            </a:br>
            <a:r>
              <a:rPr lang="es-MX" sz="1800" b="1">
                <a:effectLst/>
                <a:latin typeface="Calibri" panose="020F0502020204030204" pitchFamily="34" charset="0"/>
                <a:ea typeface="Calibri" panose="020F0502020204030204" pitchFamily="34" charset="0"/>
                <a:cs typeface="Times New Roman" panose="02020603050405020304" pitchFamily="18" charset="0"/>
              </a:rPr>
              <a:t> </a:t>
            </a:r>
            <a:endParaRPr lang="es-MX"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sp>
        <p:nvSpPr>
          <p:cNvPr id="3"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dirty="0"/>
          </a:p>
        </p:txBody>
      </p:sp>
      <p:sp>
        <p:nvSpPr>
          <p:cNvPr id="6" name="Rectangle 3"/>
          <p:cNvSpPr>
            <a:spLocks noChangeArrowheads="1"/>
          </p:cNvSpPr>
          <p:nvPr/>
        </p:nvSpPr>
        <p:spPr bwMode="auto">
          <a:xfrm>
            <a:off x="1873376"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143" y="-160496"/>
            <a:ext cx="7200800" cy="2217256"/>
          </a:xfrm>
          <a:prstGeom prst="rect">
            <a:avLst/>
          </a:prstGeom>
          <a:ln>
            <a:noFill/>
          </a:ln>
        </p:spPr>
      </p:pic>
      <p:graphicFrame>
        <p:nvGraphicFramePr>
          <p:cNvPr id="9" name="Tabla 8">
            <a:extLst>
              <a:ext uri="{FF2B5EF4-FFF2-40B4-BE49-F238E27FC236}">
                <a16:creationId xmlns:a16="http://schemas.microsoft.com/office/drawing/2014/main" id="{DD6EDE72-CEA9-CC6B-BCF0-8B84E8B16446}"/>
              </a:ext>
            </a:extLst>
          </p:cNvPr>
          <p:cNvGraphicFramePr>
            <a:graphicFrameLocks noGrp="1"/>
          </p:cNvGraphicFramePr>
          <p:nvPr>
            <p:extLst>
              <p:ext uri="{D42A27DB-BD31-4B8C-83A1-F6EECF244321}">
                <p14:modId xmlns:p14="http://schemas.microsoft.com/office/powerpoint/2010/main" val="3667026676"/>
              </p:ext>
            </p:extLst>
          </p:nvPr>
        </p:nvGraphicFramePr>
        <p:xfrm>
          <a:off x="2495600" y="5315595"/>
          <a:ext cx="7200800" cy="1157336"/>
        </p:xfrm>
        <a:graphic>
          <a:graphicData uri="http://schemas.openxmlformats.org/drawingml/2006/table">
            <a:tbl>
              <a:tblPr firstRow="1" firstCol="1" bandRow="1"/>
              <a:tblGrid>
                <a:gridCol w="3600400">
                  <a:extLst>
                    <a:ext uri="{9D8B030D-6E8A-4147-A177-3AD203B41FA5}">
                      <a16:colId xmlns:a16="http://schemas.microsoft.com/office/drawing/2014/main" val="4131602676"/>
                    </a:ext>
                  </a:extLst>
                </a:gridCol>
                <a:gridCol w="3600400">
                  <a:extLst>
                    <a:ext uri="{9D8B030D-6E8A-4147-A177-3AD203B41FA5}">
                      <a16:colId xmlns:a16="http://schemas.microsoft.com/office/drawing/2014/main" val="3963494354"/>
                    </a:ext>
                  </a:extLst>
                </a:gridCol>
              </a:tblGrid>
              <a:tr h="1157336">
                <a:tc>
                  <a:txBody>
                    <a:bodyPr/>
                    <a:lstStyle/>
                    <a:p>
                      <a:pPr marL="457200" algn="ctr">
                        <a:lnSpc>
                          <a:spcPct val="107000"/>
                        </a:lnSpc>
                      </a:pPr>
                      <a:r>
                        <a:rPr lang="es-MX" sz="1100" b="1" dirty="0">
                          <a:effectLst/>
                          <a:latin typeface="Calibri" panose="020F0502020204030204" pitchFamily="34" charset="0"/>
                          <a:ea typeface="Calibri" panose="020F0502020204030204" pitchFamily="34" charset="0"/>
                          <a:cs typeface="Times New Roman" panose="02020603050405020304" pitchFamily="18" charset="0"/>
                        </a:rPr>
                        <a:t>ALTERNATIVA U OPCIÓN 1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800"/>
                        </a:spcAft>
                      </a:pPr>
                      <a:r>
                        <a:rPr lang="es-MX" sz="1100" b="1" dirty="0">
                          <a:effectLst/>
                          <a:latin typeface="Calibri" panose="020F0502020204030204" pitchFamily="34" charset="0"/>
                          <a:ea typeface="Calibri" panose="020F0502020204030204" pitchFamily="34" charset="0"/>
                          <a:cs typeface="Times New Roman" panose="02020603050405020304" pitchFamily="18" charset="0"/>
                        </a:rPr>
                        <a:t>ALTERNATIVA U  OPCIÓN 2</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9780969"/>
                  </a:ext>
                </a:extLst>
              </a:tr>
            </a:tbl>
          </a:graphicData>
        </a:graphic>
      </p:graphicFrame>
      <p:graphicFrame>
        <p:nvGraphicFramePr>
          <p:cNvPr id="10" name="Tabla 9">
            <a:extLst>
              <a:ext uri="{FF2B5EF4-FFF2-40B4-BE49-F238E27FC236}">
                <a16:creationId xmlns:a16="http://schemas.microsoft.com/office/drawing/2014/main" id="{76F30FD7-93CD-F884-C72D-61A02E4C5681}"/>
              </a:ext>
            </a:extLst>
          </p:cNvPr>
          <p:cNvGraphicFramePr>
            <a:graphicFrameLocks noGrp="1"/>
          </p:cNvGraphicFramePr>
          <p:nvPr>
            <p:extLst>
              <p:ext uri="{D42A27DB-BD31-4B8C-83A1-F6EECF244321}">
                <p14:modId xmlns:p14="http://schemas.microsoft.com/office/powerpoint/2010/main" val="1219752717"/>
              </p:ext>
            </p:extLst>
          </p:nvPr>
        </p:nvGraphicFramePr>
        <p:xfrm>
          <a:off x="2528597" y="2424118"/>
          <a:ext cx="6978960" cy="1696189"/>
        </p:xfrm>
        <a:graphic>
          <a:graphicData uri="http://schemas.openxmlformats.org/drawingml/2006/table">
            <a:tbl>
              <a:tblPr firstRow="1" firstCol="1" bandRow="1"/>
              <a:tblGrid>
                <a:gridCol w="2326320">
                  <a:extLst>
                    <a:ext uri="{9D8B030D-6E8A-4147-A177-3AD203B41FA5}">
                      <a16:colId xmlns:a16="http://schemas.microsoft.com/office/drawing/2014/main" val="4131439311"/>
                    </a:ext>
                  </a:extLst>
                </a:gridCol>
                <a:gridCol w="2326320">
                  <a:extLst>
                    <a:ext uri="{9D8B030D-6E8A-4147-A177-3AD203B41FA5}">
                      <a16:colId xmlns:a16="http://schemas.microsoft.com/office/drawing/2014/main" val="704148207"/>
                    </a:ext>
                  </a:extLst>
                </a:gridCol>
                <a:gridCol w="2326320">
                  <a:extLst>
                    <a:ext uri="{9D8B030D-6E8A-4147-A177-3AD203B41FA5}">
                      <a16:colId xmlns:a16="http://schemas.microsoft.com/office/drawing/2014/main" val="387660728"/>
                    </a:ext>
                  </a:extLst>
                </a:gridCol>
              </a:tblGrid>
              <a:tr h="442300">
                <a:tc>
                  <a:txBody>
                    <a:bodyPr/>
                    <a:lstStyle/>
                    <a:p>
                      <a:pPr marL="457200" algn="ctr">
                        <a:lnSpc>
                          <a:spcPct val="107000"/>
                        </a:lnSpc>
                      </a:pPr>
                      <a:r>
                        <a:rPr lang="es-MX" sz="1100" b="1" dirty="0">
                          <a:effectLst/>
                          <a:latin typeface="Calibri" panose="020F0502020204030204" pitchFamily="34" charset="0"/>
                          <a:ea typeface="Calibri" panose="020F0502020204030204" pitchFamily="34" charset="0"/>
                          <a:cs typeface="Times New Roman" panose="02020603050405020304" pitchFamily="18" charset="0"/>
                        </a:rPr>
                        <a:t>MATERIAS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pPr>
                      <a:r>
                        <a:rPr lang="es-MX" sz="1100" b="1">
                          <a:effectLst/>
                          <a:latin typeface="Calibri" panose="020F0502020204030204" pitchFamily="34" charset="0"/>
                          <a:ea typeface="Calibri" panose="020F0502020204030204" pitchFamily="34" charset="0"/>
                          <a:cs typeface="Times New Roman" panose="02020603050405020304" pitchFamily="18" charset="0"/>
                        </a:rPr>
                        <a:t>HORA</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800"/>
                        </a:spcAft>
                      </a:pPr>
                      <a:r>
                        <a:rPr lang="es-MX" sz="1100" b="1">
                          <a:effectLst/>
                          <a:latin typeface="Calibri" panose="020F0502020204030204" pitchFamily="34" charset="0"/>
                          <a:ea typeface="Calibri" panose="020F0502020204030204" pitchFamily="34" charset="0"/>
                          <a:cs typeface="Times New Roman" panose="02020603050405020304" pitchFamily="18" charset="0"/>
                        </a:rPr>
                        <a:t>DIAS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6477555"/>
                  </a:ext>
                </a:extLst>
              </a:tr>
              <a:tr h="417963">
                <a:tc>
                  <a:txBody>
                    <a:bodyPr/>
                    <a:lstStyle/>
                    <a:p>
                      <a:pPr marL="457200" algn="just">
                        <a:lnSpc>
                          <a:spcPct val="107000"/>
                        </a:lnSpc>
                      </a:pPr>
                      <a:r>
                        <a:rPr lang="es-MX"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just">
                        <a:lnSpc>
                          <a:spcPct val="107000"/>
                        </a:lnSpc>
                      </a:pPr>
                      <a:r>
                        <a:rPr lang="es-MX"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just">
                        <a:lnSpc>
                          <a:spcPct val="107000"/>
                        </a:lnSpc>
                        <a:spcAft>
                          <a:spcPts val="800"/>
                        </a:spcAft>
                      </a:pPr>
                      <a:r>
                        <a:rPr lang="es-MX"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176687"/>
                  </a:ext>
                </a:extLst>
              </a:tr>
              <a:tr h="417963">
                <a:tc>
                  <a:txBody>
                    <a:bodyPr/>
                    <a:lstStyle/>
                    <a:p>
                      <a:pPr marL="457200" algn="just">
                        <a:lnSpc>
                          <a:spcPct val="107000"/>
                        </a:lnSpc>
                      </a:pPr>
                      <a:r>
                        <a:rPr lang="es-MX"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just">
                        <a:lnSpc>
                          <a:spcPct val="107000"/>
                        </a:lnSpc>
                      </a:pPr>
                      <a:r>
                        <a:rPr lang="es-MX"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just">
                        <a:lnSpc>
                          <a:spcPct val="107000"/>
                        </a:lnSpc>
                        <a:spcAft>
                          <a:spcPts val="800"/>
                        </a:spcAft>
                      </a:pPr>
                      <a:r>
                        <a:rPr lang="es-MX"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7765824"/>
                  </a:ext>
                </a:extLst>
              </a:tr>
              <a:tr h="417963">
                <a:tc>
                  <a:txBody>
                    <a:bodyPr/>
                    <a:lstStyle/>
                    <a:p>
                      <a:pPr marL="457200" algn="just">
                        <a:lnSpc>
                          <a:spcPct val="107000"/>
                        </a:lnSpc>
                      </a:pPr>
                      <a:r>
                        <a:rPr lang="es-MX"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just">
                        <a:lnSpc>
                          <a:spcPct val="107000"/>
                        </a:lnSpc>
                      </a:pPr>
                      <a:r>
                        <a:rPr lang="es-MX"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just">
                        <a:lnSpc>
                          <a:spcPct val="107000"/>
                        </a:lnSpc>
                        <a:spcAft>
                          <a:spcPts val="800"/>
                        </a:spcAft>
                      </a:pPr>
                      <a:r>
                        <a:rPr lang="es-MX"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2269405"/>
                  </a:ext>
                </a:extLst>
              </a:tr>
            </a:tbl>
          </a:graphicData>
        </a:graphic>
      </p:graphicFrame>
      <p:pic>
        <p:nvPicPr>
          <p:cNvPr id="13" name="Imagen 12">
            <a:extLst>
              <a:ext uri="{FF2B5EF4-FFF2-40B4-BE49-F238E27FC236}">
                <a16:creationId xmlns:a16="http://schemas.microsoft.com/office/drawing/2014/main" id="{2E88790B-F7A9-DF85-6108-9FC0DE44F880}"/>
              </a:ext>
            </a:extLst>
          </p:cNvPr>
          <p:cNvPicPr>
            <a:picLocks noChangeAspect="1"/>
          </p:cNvPicPr>
          <p:nvPr/>
        </p:nvPicPr>
        <p:blipFill>
          <a:blip r:embed="rId4"/>
          <a:stretch>
            <a:fillRect/>
          </a:stretch>
        </p:blipFill>
        <p:spPr>
          <a:xfrm>
            <a:off x="2528597" y="2075401"/>
            <a:ext cx="7200799" cy="800002"/>
          </a:xfrm>
          <a:prstGeom prst="rect">
            <a:avLst/>
          </a:prstGeom>
        </p:spPr>
      </p:pic>
      <p:pic>
        <p:nvPicPr>
          <p:cNvPr id="15" name="Imagen 14">
            <a:extLst>
              <a:ext uri="{FF2B5EF4-FFF2-40B4-BE49-F238E27FC236}">
                <a16:creationId xmlns:a16="http://schemas.microsoft.com/office/drawing/2014/main" id="{DDB0335F-5F05-7BFF-4A37-C2225F2503A4}"/>
              </a:ext>
            </a:extLst>
          </p:cNvPr>
          <p:cNvPicPr>
            <a:picLocks noChangeAspect="1"/>
          </p:cNvPicPr>
          <p:nvPr/>
        </p:nvPicPr>
        <p:blipFill>
          <a:blip r:embed="rId5"/>
          <a:stretch>
            <a:fillRect/>
          </a:stretch>
        </p:blipFill>
        <p:spPr>
          <a:xfrm>
            <a:off x="2683583" y="4288593"/>
            <a:ext cx="6890825" cy="1157336"/>
          </a:xfrm>
          <a:prstGeom prst="rect">
            <a:avLst/>
          </a:prstGeom>
        </p:spPr>
      </p:pic>
    </p:spTree>
    <p:extLst>
      <p:ext uri="{BB962C8B-B14F-4D97-AF65-F5344CB8AC3E}">
        <p14:creationId xmlns:p14="http://schemas.microsoft.com/office/powerpoint/2010/main" val="2160313931"/>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873376" y="1776789"/>
            <a:ext cx="7967041" cy="4943518"/>
          </a:xfrm>
          <a:solidFill>
            <a:schemeClr val="bg1"/>
          </a:solidFill>
          <a:ln w="57150">
            <a:solidFill>
              <a:srgbClr val="FFC000"/>
            </a:solidFill>
          </a:ln>
        </p:spPr>
        <p:style>
          <a:lnRef idx="1">
            <a:schemeClr val="accent3"/>
          </a:lnRef>
          <a:fillRef idx="3">
            <a:schemeClr val="accent3"/>
          </a:fillRef>
          <a:effectRef idx="2">
            <a:schemeClr val="accent3"/>
          </a:effectRef>
          <a:fontRef idx="minor">
            <a:schemeClr val="lt1"/>
          </a:fontRef>
        </p:style>
        <p:txBody>
          <a:bodyPr>
            <a:noAutofit/>
          </a:bodyPr>
          <a:lstStyle/>
          <a:p>
            <a:pPr>
              <a:spcBef>
                <a:spcPts val="0"/>
              </a:spcBef>
            </a:pPr>
            <a:br>
              <a:rPr lang="es-MX" sz="48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br>
              <a:rPr lang="es-MX" sz="48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endParaRPr lang="es-MX" sz="48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sp>
        <p:nvSpPr>
          <p:cNvPr id="3"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dirty="0"/>
          </a:p>
        </p:txBody>
      </p:sp>
      <p:sp>
        <p:nvSpPr>
          <p:cNvPr id="6" name="Rectangle 3"/>
          <p:cNvSpPr>
            <a:spLocks noChangeArrowheads="1"/>
          </p:cNvSpPr>
          <p:nvPr/>
        </p:nvSpPr>
        <p:spPr bwMode="auto">
          <a:xfrm>
            <a:off x="1873376"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8107" y="-80610"/>
            <a:ext cx="7200800" cy="2217256"/>
          </a:xfrm>
          <a:prstGeom prst="rect">
            <a:avLst/>
          </a:prstGeom>
          <a:ln>
            <a:noFill/>
          </a:ln>
        </p:spPr>
      </p:pic>
      <p:pic>
        <p:nvPicPr>
          <p:cNvPr id="7" name="Imagen 6">
            <a:extLst>
              <a:ext uri="{FF2B5EF4-FFF2-40B4-BE49-F238E27FC236}">
                <a16:creationId xmlns:a16="http://schemas.microsoft.com/office/drawing/2014/main" id="{A302A2FF-752A-16A7-D5A4-0D2FD186BADF}"/>
              </a:ext>
            </a:extLst>
          </p:cNvPr>
          <p:cNvPicPr>
            <a:picLocks noChangeAspect="1"/>
          </p:cNvPicPr>
          <p:nvPr/>
        </p:nvPicPr>
        <p:blipFill>
          <a:blip r:embed="rId4"/>
          <a:stretch>
            <a:fillRect/>
          </a:stretch>
        </p:blipFill>
        <p:spPr>
          <a:xfrm>
            <a:off x="2165072" y="1853281"/>
            <a:ext cx="7364518" cy="4613620"/>
          </a:xfrm>
          <a:prstGeom prst="rect">
            <a:avLst/>
          </a:prstGeom>
        </p:spPr>
      </p:pic>
    </p:spTree>
    <p:extLst>
      <p:ext uri="{BB962C8B-B14F-4D97-AF65-F5344CB8AC3E}">
        <p14:creationId xmlns:p14="http://schemas.microsoft.com/office/powerpoint/2010/main" val="1838387250"/>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873376" y="1776789"/>
            <a:ext cx="7967041" cy="4943518"/>
          </a:xfrm>
          <a:solidFill>
            <a:schemeClr val="bg1"/>
          </a:solidFill>
          <a:ln w="57150">
            <a:solidFill>
              <a:srgbClr val="FFC000"/>
            </a:solidFill>
          </a:ln>
        </p:spPr>
        <p:style>
          <a:lnRef idx="1">
            <a:schemeClr val="accent3"/>
          </a:lnRef>
          <a:fillRef idx="3">
            <a:schemeClr val="accent3"/>
          </a:fillRef>
          <a:effectRef idx="2">
            <a:schemeClr val="accent3"/>
          </a:effectRef>
          <a:fontRef idx="minor">
            <a:schemeClr val="lt1"/>
          </a:fontRef>
        </p:style>
        <p:txBody>
          <a:bodyPr>
            <a:noAutofit/>
          </a:bodyPr>
          <a:lstStyle/>
          <a:p>
            <a:pPr>
              <a:spcBef>
                <a:spcPts val="0"/>
              </a:spcBef>
            </a:pPr>
            <a:br>
              <a:rPr lang="es-MX" sz="48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br>
              <a:rPr lang="es-MX" sz="48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endParaRPr lang="es-MX" sz="48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sp>
        <p:nvSpPr>
          <p:cNvPr id="3"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dirty="0"/>
          </a:p>
        </p:txBody>
      </p:sp>
      <p:sp>
        <p:nvSpPr>
          <p:cNvPr id="6" name="Rectangle 3"/>
          <p:cNvSpPr>
            <a:spLocks noChangeArrowheads="1"/>
          </p:cNvSpPr>
          <p:nvPr/>
        </p:nvSpPr>
        <p:spPr bwMode="auto">
          <a:xfrm>
            <a:off x="1873376"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975" y="-80610"/>
            <a:ext cx="7200800" cy="2217256"/>
          </a:xfrm>
          <a:prstGeom prst="rect">
            <a:avLst/>
          </a:prstGeom>
          <a:ln>
            <a:noFill/>
          </a:ln>
        </p:spPr>
      </p:pic>
      <p:pic>
        <p:nvPicPr>
          <p:cNvPr id="9" name="Imagen 8"/>
          <p:cNvPicPr>
            <a:picLocks noChangeAspect="1"/>
          </p:cNvPicPr>
          <p:nvPr/>
        </p:nvPicPr>
        <p:blipFill rotWithShape="1">
          <a:blip r:embed="rId4"/>
          <a:srcRect l="33243" t="8288" r="33649" b="13394"/>
          <a:stretch/>
        </p:blipFill>
        <p:spPr>
          <a:xfrm>
            <a:off x="2765233" y="1935892"/>
            <a:ext cx="6581791" cy="4646140"/>
          </a:xfrm>
          <a:prstGeom prst="rect">
            <a:avLst/>
          </a:prstGeom>
        </p:spPr>
      </p:pic>
    </p:spTree>
    <p:extLst>
      <p:ext uri="{BB962C8B-B14F-4D97-AF65-F5344CB8AC3E}">
        <p14:creationId xmlns:p14="http://schemas.microsoft.com/office/powerpoint/2010/main" val="3575279759"/>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873376" y="1776789"/>
            <a:ext cx="7967041" cy="4943518"/>
          </a:xfrm>
          <a:solidFill>
            <a:schemeClr val="bg1"/>
          </a:solidFill>
          <a:ln w="57150">
            <a:solidFill>
              <a:srgbClr val="FFC000"/>
            </a:solidFill>
          </a:ln>
        </p:spPr>
        <p:style>
          <a:lnRef idx="1">
            <a:schemeClr val="accent3"/>
          </a:lnRef>
          <a:fillRef idx="3">
            <a:schemeClr val="accent3"/>
          </a:fillRef>
          <a:effectRef idx="2">
            <a:schemeClr val="accent3"/>
          </a:effectRef>
          <a:fontRef idx="minor">
            <a:schemeClr val="lt1"/>
          </a:fontRef>
        </p:style>
        <p:txBody>
          <a:bodyPr>
            <a:noAutofit/>
          </a:bodyPr>
          <a:lstStyle/>
          <a:p>
            <a:pPr>
              <a:spcBef>
                <a:spcPts val="0"/>
              </a:spcBef>
            </a:pPr>
            <a:br>
              <a:rPr lang="es-MX" sz="48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br>
              <a:rPr lang="es-MX" sz="48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endParaRPr lang="es-MX" sz="48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sp>
        <p:nvSpPr>
          <p:cNvPr id="3"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dirty="0"/>
          </a:p>
        </p:txBody>
      </p:sp>
      <p:sp>
        <p:nvSpPr>
          <p:cNvPr id="6" name="Rectangle 3"/>
          <p:cNvSpPr>
            <a:spLocks noChangeArrowheads="1"/>
          </p:cNvSpPr>
          <p:nvPr/>
        </p:nvSpPr>
        <p:spPr bwMode="auto">
          <a:xfrm>
            <a:off x="1873376"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975" y="-80610"/>
            <a:ext cx="7200800" cy="2217256"/>
          </a:xfrm>
          <a:prstGeom prst="rect">
            <a:avLst/>
          </a:prstGeom>
          <a:ln>
            <a:noFill/>
          </a:ln>
        </p:spPr>
      </p:pic>
      <p:pic>
        <p:nvPicPr>
          <p:cNvPr id="4" name="Imagen 3"/>
          <p:cNvPicPr>
            <a:picLocks noChangeAspect="1"/>
          </p:cNvPicPr>
          <p:nvPr/>
        </p:nvPicPr>
        <p:blipFill rotWithShape="1">
          <a:blip r:embed="rId4"/>
          <a:srcRect l="34527" t="7326" r="31622" b="14355"/>
          <a:stretch/>
        </p:blipFill>
        <p:spPr>
          <a:xfrm>
            <a:off x="2351583" y="1894702"/>
            <a:ext cx="6995441" cy="4703805"/>
          </a:xfrm>
          <a:prstGeom prst="rect">
            <a:avLst/>
          </a:prstGeom>
        </p:spPr>
      </p:pic>
    </p:spTree>
    <p:extLst>
      <p:ext uri="{BB962C8B-B14F-4D97-AF65-F5344CB8AC3E}">
        <p14:creationId xmlns:p14="http://schemas.microsoft.com/office/powerpoint/2010/main" val="2557085982"/>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873376" y="1776789"/>
            <a:ext cx="7967041" cy="4943518"/>
          </a:xfrm>
          <a:solidFill>
            <a:schemeClr val="bg1"/>
          </a:solidFill>
          <a:ln w="57150">
            <a:solidFill>
              <a:srgbClr val="FFC000"/>
            </a:solidFill>
          </a:ln>
        </p:spPr>
        <p:style>
          <a:lnRef idx="1">
            <a:schemeClr val="accent3"/>
          </a:lnRef>
          <a:fillRef idx="3">
            <a:schemeClr val="accent3"/>
          </a:fillRef>
          <a:effectRef idx="2">
            <a:schemeClr val="accent3"/>
          </a:effectRef>
          <a:fontRef idx="minor">
            <a:schemeClr val="lt1"/>
          </a:fontRef>
        </p:style>
        <p:txBody>
          <a:bodyPr>
            <a:noAutofit/>
          </a:bodyPr>
          <a:lstStyle/>
          <a:p>
            <a:pPr>
              <a:spcBef>
                <a:spcPts val="0"/>
              </a:spcBef>
            </a:pPr>
            <a:br>
              <a:rPr lang="es-MX" sz="48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br>
              <a:rPr lang="es-MX" sz="48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endParaRPr lang="es-MX" sz="48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sp>
        <p:nvSpPr>
          <p:cNvPr id="3"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dirty="0"/>
          </a:p>
        </p:txBody>
      </p:sp>
      <p:sp>
        <p:nvSpPr>
          <p:cNvPr id="6" name="Rectangle 3"/>
          <p:cNvSpPr>
            <a:spLocks noChangeArrowheads="1"/>
          </p:cNvSpPr>
          <p:nvPr/>
        </p:nvSpPr>
        <p:spPr bwMode="auto">
          <a:xfrm>
            <a:off x="1873376"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975" y="-80610"/>
            <a:ext cx="7200800" cy="2217256"/>
          </a:xfrm>
          <a:prstGeom prst="rect">
            <a:avLst/>
          </a:prstGeom>
          <a:ln>
            <a:noFill/>
          </a:ln>
        </p:spPr>
      </p:pic>
      <p:pic>
        <p:nvPicPr>
          <p:cNvPr id="5" name="Imagen 4">
            <a:extLst>
              <a:ext uri="{FF2B5EF4-FFF2-40B4-BE49-F238E27FC236}">
                <a16:creationId xmlns:a16="http://schemas.microsoft.com/office/drawing/2014/main" id="{D4CDA6D8-723B-70C0-E849-A15057C4A998}"/>
              </a:ext>
            </a:extLst>
          </p:cNvPr>
          <p:cNvPicPr>
            <a:picLocks noChangeAspect="1"/>
          </p:cNvPicPr>
          <p:nvPr/>
        </p:nvPicPr>
        <p:blipFill>
          <a:blip r:embed="rId4"/>
          <a:stretch>
            <a:fillRect/>
          </a:stretch>
        </p:blipFill>
        <p:spPr>
          <a:xfrm>
            <a:off x="2146225" y="1916181"/>
            <a:ext cx="7504550" cy="4627838"/>
          </a:xfrm>
          <a:prstGeom prst="rect">
            <a:avLst/>
          </a:prstGeom>
        </p:spPr>
      </p:pic>
      <p:graphicFrame>
        <p:nvGraphicFramePr>
          <p:cNvPr id="7" name="Objeto 6">
            <a:extLst>
              <a:ext uri="{FF2B5EF4-FFF2-40B4-BE49-F238E27FC236}">
                <a16:creationId xmlns:a16="http://schemas.microsoft.com/office/drawing/2014/main" id="{A12544CE-5977-B97B-8724-C2D28FD5905A}"/>
              </a:ext>
            </a:extLst>
          </p:cNvPr>
          <p:cNvGraphicFramePr>
            <a:graphicFrameLocks noChangeAspect="1"/>
          </p:cNvGraphicFramePr>
          <p:nvPr>
            <p:extLst>
              <p:ext uri="{D42A27DB-BD31-4B8C-83A1-F6EECF244321}">
                <p14:modId xmlns:p14="http://schemas.microsoft.com/office/powerpoint/2010/main" val="2231156721"/>
              </p:ext>
            </p:extLst>
          </p:nvPr>
        </p:nvGraphicFramePr>
        <p:xfrm>
          <a:off x="3136725" y="1858833"/>
          <a:ext cx="6210300" cy="277813"/>
        </p:xfrm>
        <a:graphic>
          <a:graphicData uri="http://schemas.openxmlformats.org/presentationml/2006/ole">
            <mc:AlternateContent xmlns:mc="http://schemas.openxmlformats.org/markup-compatibility/2006">
              <mc:Choice xmlns:v="urn:schemas-microsoft-com:vml" Requires="v">
                <p:oleObj name="Document" r:id="rId5" imgW="6210823" imgH="277570" progId="Word.Document.12">
                  <p:embed/>
                </p:oleObj>
              </mc:Choice>
              <mc:Fallback>
                <p:oleObj name="Document" r:id="rId5" imgW="6210823" imgH="277570" progId="Word.Document.12">
                  <p:embed/>
                  <p:pic>
                    <p:nvPicPr>
                      <p:cNvPr id="0" name=""/>
                      <p:cNvPicPr/>
                      <p:nvPr/>
                    </p:nvPicPr>
                    <p:blipFill>
                      <a:blip r:embed="rId6"/>
                      <a:stretch>
                        <a:fillRect/>
                      </a:stretch>
                    </p:blipFill>
                    <p:spPr>
                      <a:xfrm>
                        <a:off x="3136725" y="1858833"/>
                        <a:ext cx="6210300" cy="277813"/>
                      </a:xfrm>
                      <a:prstGeom prst="rect">
                        <a:avLst/>
                      </a:prstGeom>
                    </p:spPr>
                  </p:pic>
                </p:oleObj>
              </mc:Fallback>
            </mc:AlternateContent>
          </a:graphicData>
        </a:graphic>
      </p:graphicFrame>
    </p:spTree>
    <p:extLst>
      <p:ext uri="{BB962C8B-B14F-4D97-AF65-F5344CB8AC3E}">
        <p14:creationId xmlns:p14="http://schemas.microsoft.com/office/powerpoint/2010/main" val="2927944643"/>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267730" y="1801577"/>
            <a:ext cx="9760153" cy="4943518"/>
          </a:xfrm>
          <a:solidFill>
            <a:schemeClr val="bg1"/>
          </a:solidFill>
          <a:ln w="57150">
            <a:solidFill>
              <a:srgbClr val="FFC000"/>
            </a:solidFill>
          </a:ln>
        </p:spPr>
        <p:style>
          <a:lnRef idx="1">
            <a:schemeClr val="accent3"/>
          </a:lnRef>
          <a:fillRef idx="3">
            <a:schemeClr val="accent3"/>
          </a:fillRef>
          <a:effectRef idx="2">
            <a:schemeClr val="accent3"/>
          </a:effectRef>
          <a:fontRef idx="minor">
            <a:schemeClr val="lt1"/>
          </a:fontRef>
        </p:style>
        <p:txBody>
          <a:bodyPr>
            <a:noAutofit/>
          </a:bodyPr>
          <a:lstStyle/>
          <a:p>
            <a:pPr>
              <a:spcBef>
                <a:spcPts val="0"/>
              </a:spcBef>
            </a:pPr>
            <a:br>
              <a:rPr lang="es-MX" sz="48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br>
              <a:rPr lang="es-MX" sz="48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endParaRPr lang="es-MX" sz="48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sp>
        <p:nvSpPr>
          <p:cNvPr id="3"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dirty="0"/>
          </a:p>
        </p:txBody>
      </p:sp>
      <p:sp>
        <p:nvSpPr>
          <p:cNvPr id="6" name="Rectangle 3"/>
          <p:cNvSpPr>
            <a:spLocks noChangeArrowheads="1"/>
          </p:cNvSpPr>
          <p:nvPr/>
        </p:nvSpPr>
        <p:spPr bwMode="auto">
          <a:xfrm>
            <a:off x="1873376"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975" y="-80610"/>
            <a:ext cx="7200800" cy="2217256"/>
          </a:xfrm>
          <a:prstGeom prst="rect">
            <a:avLst/>
          </a:prstGeom>
          <a:ln>
            <a:noFill/>
          </a:ln>
        </p:spPr>
      </p:pic>
      <p:graphicFrame>
        <p:nvGraphicFramePr>
          <p:cNvPr id="9" name="Objeto 8">
            <a:extLst>
              <a:ext uri="{FF2B5EF4-FFF2-40B4-BE49-F238E27FC236}">
                <a16:creationId xmlns:a16="http://schemas.microsoft.com/office/drawing/2014/main" id="{C0A88DF2-BB75-DB8F-CC56-6011790DB55C}"/>
              </a:ext>
            </a:extLst>
          </p:cNvPr>
          <p:cNvGraphicFramePr>
            <a:graphicFrameLocks noChangeAspect="1"/>
          </p:cNvGraphicFramePr>
          <p:nvPr>
            <p:extLst>
              <p:ext uri="{D42A27DB-BD31-4B8C-83A1-F6EECF244321}">
                <p14:modId xmlns:p14="http://schemas.microsoft.com/office/powerpoint/2010/main" val="1744966768"/>
              </p:ext>
            </p:extLst>
          </p:nvPr>
        </p:nvGraphicFramePr>
        <p:xfrm>
          <a:off x="2451541" y="1858833"/>
          <a:ext cx="7987667" cy="277813"/>
        </p:xfrm>
        <a:graphic>
          <a:graphicData uri="http://schemas.openxmlformats.org/presentationml/2006/ole">
            <mc:AlternateContent xmlns:mc="http://schemas.openxmlformats.org/markup-compatibility/2006">
              <mc:Choice xmlns:v="urn:schemas-microsoft-com:vml" Requires="v">
                <p:oleObj name="Document" r:id="rId4" imgW="6210823" imgH="277570" progId="Word.Document.12">
                  <p:embed/>
                </p:oleObj>
              </mc:Choice>
              <mc:Fallback>
                <p:oleObj name="Document" r:id="rId4" imgW="6210823" imgH="277570" progId="Word.Document.12">
                  <p:embed/>
                  <p:pic>
                    <p:nvPicPr>
                      <p:cNvPr id="0" name=""/>
                      <p:cNvPicPr/>
                      <p:nvPr/>
                    </p:nvPicPr>
                    <p:blipFill>
                      <a:blip r:embed="rId5"/>
                      <a:stretch>
                        <a:fillRect/>
                      </a:stretch>
                    </p:blipFill>
                    <p:spPr>
                      <a:xfrm>
                        <a:off x="2451541" y="1858833"/>
                        <a:ext cx="7987667" cy="277813"/>
                      </a:xfrm>
                      <a:prstGeom prst="rect">
                        <a:avLst/>
                      </a:prstGeom>
                    </p:spPr>
                  </p:pic>
                </p:oleObj>
              </mc:Fallback>
            </mc:AlternateContent>
          </a:graphicData>
        </a:graphic>
      </p:graphicFrame>
      <p:pic>
        <p:nvPicPr>
          <p:cNvPr id="13" name="Imagen 12">
            <a:extLst>
              <a:ext uri="{FF2B5EF4-FFF2-40B4-BE49-F238E27FC236}">
                <a16:creationId xmlns:a16="http://schemas.microsoft.com/office/drawing/2014/main" id="{2B99EF8E-E0D6-2647-4A2E-3D60DEEEAB2B}"/>
              </a:ext>
            </a:extLst>
          </p:cNvPr>
          <p:cNvPicPr>
            <a:picLocks noChangeAspect="1"/>
          </p:cNvPicPr>
          <p:nvPr/>
        </p:nvPicPr>
        <p:blipFill>
          <a:blip r:embed="rId6"/>
          <a:stretch>
            <a:fillRect/>
          </a:stretch>
        </p:blipFill>
        <p:spPr>
          <a:xfrm>
            <a:off x="2058107" y="2291508"/>
            <a:ext cx="8231647" cy="4272360"/>
          </a:xfrm>
          <a:prstGeom prst="rect">
            <a:avLst/>
          </a:prstGeom>
        </p:spPr>
      </p:pic>
    </p:spTree>
    <p:extLst>
      <p:ext uri="{BB962C8B-B14F-4D97-AF65-F5344CB8AC3E}">
        <p14:creationId xmlns:p14="http://schemas.microsoft.com/office/powerpoint/2010/main" val="4267436633"/>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MX" dirty="0">
              <a:solidFill>
                <a:prstClr val="black"/>
              </a:solidFill>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457200">
              <a:defRPr/>
            </a:pPr>
            <a:endParaRPr lang="es-ES" dirty="0">
              <a:solidFill>
                <a:prstClr val="black"/>
              </a:solidFill>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defRPr/>
            </a:pPr>
            <a:endParaRPr lang="es-MX" dirty="0">
              <a:solidFill>
                <a:prstClr val="black"/>
              </a:solidFill>
              <a:latin typeface="Trebuchet MS" panose="020B0603020202020204"/>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459432"/>
            <a:ext cx="7200800" cy="2380054"/>
          </a:xfrm>
          <a:prstGeom prst="rect">
            <a:avLst/>
          </a:prstGeom>
        </p:spPr>
      </p:pic>
      <p:sp>
        <p:nvSpPr>
          <p:cNvPr id="3" name="Título 2"/>
          <p:cNvSpPr>
            <a:spLocks noGrp="1"/>
          </p:cNvSpPr>
          <p:nvPr>
            <p:ph type="ctrTitle"/>
          </p:nvPr>
        </p:nvSpPr>
        <p:spPr>
          <a:xfrm>
            <a:off x="2586112" y="1628800"/>
            <a:ext cx="6789142" cy="4671982"/>
          </a:xfrm>
          <a:ln w="38100">
            <a:solidFill>
              <a:schemeClr val="accent3"/>
            </a:solidFill>
          </a:ln>
        </p:spPr>
        <p:txBody>
          <a:bodyPr>
            <a:noAutofit/>
          </a:bodyPr>
          <a:lstStyle/>
          <a:p>
            <a:pPr marL="84138" indent="-84138"/>
            <a:br>
              <a:rPr lang="es-MX" sz="2800" b="1" dirty="0">
                <a:solidFill>
                  <a:schemeClr val="accent5"/>
                </a:solidFill>
                <a:latin typeface="Calibri" panose="020F0502020204030204" pitchFamily="34" charset="0"/>
                <a:cs typeface="Calibri" panose="020F0502020204030204" pitchFamily="34" charset="0"/>
              </a:rPr>
            </a:br>
            <a:br>
              <a:rPr lang="es-MX" sz="2800" b="1" dirty="0">
                <a:solidFill>
                  <a:schemeClr val="accent5"/>
                </a:solidFill>
                <a:latin typeface="Calibri" panose="020F0502020204030204" pitchFamily="34" charset="0"/>
                <a:cs typeface="Calibri" panose="020F0502020204030204" pitchFamily="34" charset="0"/>
              </a:rPr>
            </a:br>
            <a:r>
              <a:rPr lang="es-MX" sz="2800" b="1" dirty="0">
                <a:solidFill>
                  <a:schemeClr val="accent5"/>
                </a:solidFill>
                <a:latin typeface="Calibri" panose="020F0502020204030204" pitchFamily="34" charset="0"/>
                <a:cs typeface="Calibri" panose="020F0502020204030204" pitchFamily="34" charset="0"/>
              </a:rPr>
              <a:t>				     </a:t>
            </a:r>
            <a:br>
              <a:rPr lang="es-MX" sz="2800" b="1" dirty="0">
                <a:solidFill>
                  <a:schemeClr val="accent5"/>
                </a:solidFill>
                <a:latin typeface="Calibri" panose="020F0502020204030204" pitchFamily="34" charset="0"/>
                <a:cs typeface="Calibri" panose="020F0502020204030204" pitchFamily="34" charset="0"/>
              </a:rPr>
            </a:br>
            <a:br>
              <a:rPr lang="es-MX" sz="2800" b="1" dirty="0">
                <a:solidFill>
                  <a:schemeClr val="accent5"/>
                </a:solidFill>
                <a:latin typeface="Calibri" panose="020F0502020204030204" pitchFamily="34" charset="0"/>
                <a:cs typeface="Calibri" panose="020F0502020204030204" pitchFamily="34" charset="0"/>
              </a:rPr>
            </a:br>
            <a:r>
              <a:rPr lang="es-MX" sz="2800" b="1" dirty="0">
                <a:latin typeface="Calibri" panose="020F0502020204030204" pitchFamily="34" charset="0"/>
                <a:cs typeface="Calibri" panose="020F0502020204030204" pitchFamily="34" charset="0"/>
              </a:rPr>
              <a:t>SRIO. DE ASUNTOS LABORALES </a:t>
            </a:r>
            <a:br>
              <a:rPr lang="es-MX" sz="2800" b="1" dirty="0">
                <a:solidFill>
                  <a:schemeClr val="accent5"/>
                </a:solidFill>
                <a:latin typeface="Calibri" panose="020F0502020204030204" pitchFamily="34" charset="0"/>
                <a:cs typeface="Calibri" panose="020F0502020204030204" pitchFamily="34" charset="0"/>
              </a:rPr>
            </a:br>
            <a:br>
              <a:rPr lang="es-MX" sz="2800" b="1" dirty="0">
                <a:solidFill>
                  <a:schemeClr val="accent5"/>
                </a:solidFill>
                <a:latin typeface="Calibri" panose="020F0502020204030204" pitchFamily="34" charset="0"/>
                <a:cs typeface="Calibri" panose="020F0502020204030204" pitchFamily="34" charset="0"/>
              </a:rPr>
            </a:br>
            <a:r>
              <a:rPr lang="es-MX" sz="2800" b="1" dirty="0">
                <a:solidFill>
                  <a:schemeClr val="accent5"/>
                </a:solidFill>
                <a:latin typeface="Calibri" panose="020F0502020204030204" pitchFamily="34" charset="0"/>
                <a:cs typeface="Calibri" panose="020F0502020204030204" pitchFamily="34" charset="0"/>
              </a:rPr>
              <a:t>ING. ARMANDO AVALOS ARCEO</a:t>
            </a:r>
            <a:br>
              <a:rPr lang="es-MX" sz="2800" b="1" dirty="0">
                <a:solidFill>
                  <a:schemeClr val="accent5"/>
                </a:solidFill>
                <a:latin typeface="Calibri" panose="020F0502020204030204" pitchFamily="34" charset="0"/>
                <a:cs typeface="Calibri" panose="020F0502020204030204" pitchFamily="34" charset="0"/>
              </a:rPr>
            </a:br>
            <a:br>
              <a:rPr lang="es-MX" sz="2800" b="1" dirty="0">
                <a:solidFill>
                  <a:schemeClr val="accent5"/>
                </a:solidFill>
                <a:latin typeface="Calibri" panose="020F0502020204030204" pitchFamily="34" charset="0"/>
                <a:cs typeface="Calibri" panose="020F0502020204030204" pitchFamily="34" charset="0"/>
              </a:rPr>
            </a:br>
            <a:r>
              <a:rPr lang="es-MX" sz="2800" b="1" dirty="0">
                <a:latin typeface="Calibri" panose="020F0502020204030204" pitchFamily="34" charset="0"/>
                <a:cs typeface="Calibri" panose="020F0502020204030204" pitchFamily="34" charset="0"/>
              </a:rPr>
              <a:t>CORREO ELECTRONICO</a:t>
            </a:r>
            <a:br>
              <a:rPr lang="es-MX" sz="2800" b="1" dirty="0">
                <a:latin typeface="Calibri" panose="020F0502020204030204" pitchFamily="34" charset="0"/>
                <a:cs typeface="Calibri" panose="020F0502020204030204" pitchFamily="34" charset="0"/>
              </a:rPr>
            </a:br>
            <a:r>
              <a:rPr lang="es-MX" sz="2800" b="1" dirty="0">
                <a:solidFill>
                  <a:schemeClr val="accent5"/>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asuntoslaboralesces61@snte.org.mx</a:t>
            </a:r>
            <a:br>
              <a:rPr lang="es-MX" sz="2800" b="1" dirty="0">
                <a:solidFill>
                  <a:schemeClr val="accent5"/>
                </a:solidFill>
                <a:latin typeface="Calibri" panose="020F0502020204030204" pitchFamily="34" charset="0"/>
                <a:cs typeface="Calibri" panose="020F0502020204030204" pitchFamily="34" charset="0"/>
              </a:rPr>
            </a:br>
            <a:br>
              <a:rPr lang="es-MX" sz="2800" b="1" dirty="0">
                <a:solidFill>
                  <a:schemeClr val="accent5"/>
                </a:solidFill>
                <a:latin typeface="Calibri" panose="020F0502020204030204" pitchFamily="34" charset="0"/>
                <a:cs typeface="Calibri" panose="020F0502020204030204" pitchFamily="34" charset="0"/>
              </a:rPr>
            </a:br>
            <a:r>
              <a:rPr lang="es-MX" sz="2800" b="1" dirty="0">
                <a:latin typeface="Calibri" panose="020F0502020204030204" pitchFamily="34" charset="0"/>
                <a:cs typeface="Calibri" panose="020F0502020204030204" pitchFamily="34" charset="0"/>
              </a:rPr>
              <a:t>TELÉFONO</a:t>
            </a:r>
            <a:br>
              <a:rPr lang="es-MX" sz="2800" b="1" dirty="0">
                <a:latin typeface="Calibri" panose="020F0502020204030204" pitchFamily="34" charset="0"/>
                <a:cs typeface="Calibri" panose="020F0502020204030204" pitchFamily="34" charset="0"/>
              </a:rPr>
            </a:br>
            <a:r>
              <a:rPr lang="es-MX" sz="2800" b="1" dirty="0">
                <a:latin typeface="Calibri" panose="020F0502020204030204" pitchFamily="34" charset="0"/>
                <a:cs typeface="Calibri" panose="020F0502020204030204" pitchFamily="34" charset="0"/>
              </a:rPr>
              <a:t>(01) 55 57 04 700 EXT 122</a:t>
            </a:r>
            <a:br>
              <a:rPr lang="es-MX" sz="2800" b="1" dirty="0">
                <a:latin typeface="Calibri" panose="020F0502020204030204" pitchFamily="34" charset="0"/>
                <a:cs typeface="Calibri" panose="020F0502020204030204" pitchFamily="34" charset="0"/>
              </a:rPr>
            </a:br>
            <a:br>
              <a:rPr lang="es-MX" sz="2800" b="1" dirty="0">
                <a:latin typeface="Calibri" panose="020F0502020204030204" pitchFamily="34" charset="0"/>
                <a:cs typeface="Calibri" panose="020F0502020204030204" pitchFamily="34" charset="0"/>
              </a:rPr>
            </a:br>
            <a:r>
              <a:rPr lang="es-MX" sz="2800" b="1" dirty="0">
                <a:latin typeface="Calibri" panose="020F0502020204030204" pitchFamily="34" charset="0"/>
                <a:cs typeface="Calibri" panose="020F0502020204030204" pitchFamily="34" charset="0"/>
              </a:rPr>
              <a:t>CELULAR</a:t>
            </a:r>
            <a:br>
              <a:rPr lang="es-MX" sz="2800" b="1" dirty="0">
                <a:latin typeface="Calibri" panose="020F0502020204030204" pitchFamily="34" charset="0"/>
                <a:cs typeface="Calibri" panose="020F0502020204030204" pitchFamily="34" charset="0"/>
              </a:rPr>
            </a:br>
            <a:r>
              <a:rPr lang="es-MX" sz="2800" b="1" dirty="0">
                <a:latin typeface="Calibri" panose="020F0502020204030204" pitchFamily="34" charset="0"/>
                <a:cs typeface="Calibri" panose="020F0502020204030204" pitchFamily="34" charset="0"/>
              </a:rPr>
              <a:t>353 563 8868</a:t>
            </a:r>
            <a:endParaRPr lang="es-MX"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3299549"/>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34587" y="1397963"/>
            <a:ext cx="8911687" cy="850967"/>
          </a:xfrm>
          <a:ln w="19050">
            <a:solidFill>
              <a:schemeClr val="tx1"/>
            </a:solidFill>
          </a:ln>
        </p:spPr>
        <p:txBody>
          <a:bodyPr>
            <a:noAutofit/>
          </a:bodyPr>
          <a:lstStyle/>
          <a:p>
            <a:pPr algn="ctr"/>
            <a:br>
              <a:rPr lang="es-MX" sz="2800" b="1" dirty="0">
                <a:solidFill>
                  <a:schemeClr val="tx1"/>
                </a:solidFill>
              </a:rPr>
            </a:br>
            <a:r>
              <a:rPr lang="es-MX" sz="2800" b="1" dirty="0">
                <a:solidFill>
                  <a:schemeClr val="accent2"/>
                </a:solidFill>
              </a:rPr>
              <a:t>El Reglamento de las Condiciones Generales de la SEP.</a:t>
            </a:r>
            <a:br>
              <a:rPr lang="es-MX" sz="2800" b="1" dirty="0">
                <a:solidFill>
                  <a:schemeClr val="tx1"/>
                </a:solidFill>
              </a:rPr>
            </a:br>
            <a:endParaRPr lang="es-MX" sz="2800" b="1" dirty="0">
              <a:solidFill>
                <a:schemeClr val="tx1"/>
              </a:solidFill>
            </a:endParaRPr>
          </a:p>
        </p:txBody>
      </p:sp>
      <p:sp>
        <p:nvSpPr>
          <p:cNvPr id="7" name="Marcador de contenido 6"/>
          <p:cNvSpPr>
            <a:spLocks noGrp="1"/>
          </p:cNvSpPr>
          <p:nvPr>
            <p:ph sz="half" idx="1"/>
          </p:nvPr>
        </p:nvSpPr>
        <p:spPr>
          <a:xfrm>
            <a:off x="2592924" y="2405449"/>
            <a:ext cx="4313864" cy="3871783"/>
          </a:xfrm>
          <a:ln w="12700">
            <a:solidFill>
              <a:schemeClr val="tx1"/>
            </a:solidFill>
          </a:ln>
        </p:spPr>
        <p:txBody>
          <a:bodyPr>
            <a:normAutofit lnSpcReduction="10000"/>
          </a:bodyPr>
          <a:lstStyle/>
          <a:p>
            <a:pPr lvl="1" algn="just"/>
            <a:r>
              <a:rPr lang="es-MX" b="1" dirty="0">
                <a:solidFill>
                  <a:schemeClr val="tx1"/>
                </a:solidFill>
              </a:rPr>
              <a:t>Articulo 1°		</a:t>
            </a:r>
          </a:p>
          <a:p>
            <a:pPr lvl="1" algn="just"/>
            <a:r>
              <a:rPr lang="es-MX" b="1" dirty="0">
                <a:solidFill>
                  <a:schemeClr val="tx1"/>
                </a:solidFill>
              </a:rPr>
              <a:t>Articulo 2°		</a:t>
            </a:r>
          </a:p>
          <a:p>
            <a:pPr lvl="1" algn="just"/>
            <a:r>
              <a:rPr lang="es-MX" b="1" dirty="0">
                <a:solidFill>
                  <a:schemeClr val="tx1"/>
                </a:solidFill>
              </a:rPr>
              <a:t>Articulo 3°		</a:t>
            </a:r>
          </a:p>
          <a:p>
            <a:pPr lvl="1" algn="just"/>
            <a:r>
              <a:rPr lang="es-MX" b="1" dirty="0">
                <a:solidFill>
                  <a:schemeClr val="tx1"/>
                </a:solidFill>
              </a:rPr>
              <a:t>Articulo 4°		</a:t>
            </a:r>
          </a:p>
          <a:p>
            <a:pPr lvl="1" algn="just"/>
            <a:r>
              <a:rPr lang="es-MX" b="1" dirty="0">
                <a:solidFill>
                  <a:schemeClr val="tx1"/>
                </a:solidFill>
              </a:rPr>
              <a:t>Articulo 5°		</a:t>
            </a:r>
          </a:p>
          <a:p>
            <a:pPr lvl="1" algn="just"/>
            <a:r>
              <a:rPr lang="es-MX" b="1" dirty="0">
                <a:solidFill>
                  <a:schemeClr val="tx1"/>
                </a:solidFill>
              </a:rPr>
              <a:t>Articulo 6°		</a:t>
            </a:r>
          </a:p>
          <a:p>
            <a:pPr lvl="1" algn="just"/>
            <a:r>
              <a:rPr lang="es-MX" b="1" dirty="0">
                <a:solidFill>
                  <a:schemeClr val="tx1"/>
                </a:solidFill>
              </a:rPr>
              <a:t>Articulo 7°		</a:t>
            </a:r>
          </a:p>
          <a:p>
            <a:pPr lvl="1" algn="just"/>
            <a:r>
              <a:rPr lang="es-MX" b="1" dirty="0">
                <a:solidFill>
                  <a:schemeClr val="tx1"/>
                </a:solidFill>
              </a:rPr>
              <a:t>Articulo 8°		</a:t>
            </a:r>
          </a:p>
          <a:p>
            <a:pPr lvl="1" algn="just"/>
            <a:r>
              <a:rPr lang="es-MX" b="1" dirty="0">
                <a:solidFill>
                  <a:schemeClr val="tx1"/>
                </a:solidFill>
              </a:rPr>
              <a:t>Articulo 9°</a:t>
            </a:r>
          </a:p>
          <a:p>
            <a:pPr lvl="1" algn="just"/>
            <a:r>
              <a:rPr lang="es-MX" b="1" dirty="0">
                <a:solidFill>
                  <a:schemeClr val="tx1"/>
                </a:solidFill>
              </a:rPr>
              <a:t>ETC. ……..		</a:t>
            </a:r>
          </a:p>
          <a:p>
            <a:pPr lvl="1" algn="just"/>
            <a:endParaRPr lang="es-MX" b="1" dirty="0">
              <a:solidFill>
                <a:schemeClr val="tx1"/>
              </a:solidFill>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0031" y="152277"/>
            <a:ext cx="7200800" cy="1548713"/>
          </a:xfrm>
          <a:prstGeom prst="rect">
            <a:avLst/>
          </a:prstGeom>
        </p:spPr>
      </p:pic>
      <p:pic>
        <p:nvPicPr>
          <p:cNvPr id="10" name="Marcador de contenido 9"/>
          <p:cNvPicPr>
            <a:picLocks noGrp="1"/>
          </p:cNvPicPr>
          <p:nvPr>
            <p:ph sz="half" idx="2"/>
          </p:nvPr>
        </p:nvPicPr>
        <p:blipFill rotWithShape="1">
          <a:blip r:embed="rId3"/>
          <a:srcRect l="64494" t="44659" r="13103" b="16717"/>
          <a:stretch/>
        </p:blipFill>
        <p:spPr bwMode="auto">
          <a:xfrm>
            <a:off x="7037087" y="2405448"/>
            <a:ext cx="3809187" cy="38717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880827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873376" y="1916832"/>
            <a:ext cx="7967041" cy="4392488"/>
          </a:xfrm>
          <a:solidFill>
            <a:schemeClr val="bg1"/>
          </a:solidFill>
          <a:ln w="57150">
            <a:solidFill>
              <a:srgbClr val="FFC000"/>
            </a:solidFill>
          </a:ln>
        </p:spPr>
        <p:style>
          <a:lnRef idx="1">
            <a:schemeClr val="accent3"/>
          </a:lnRef>
          <a:fillRef idx="3">
            <a:schemeClr val="accent3"/>
          </a:fillRef>
          <a:effectRef idx="2">
            <a:schemeClr val="accent3"/>
          </a:effectRef>
          <a:fontRef idx="minor">
            <a:schemeClr val="lt1"/>
          </a:fontRef>
        </p:style>
        <p:txBody>
          <a:bodyPr>
            <a:noAutofit/>
          </a:bodyPr>
          <a:lstStyle/>
          <a:p>
            <a:pPr>
              <a:spcBef>
                <a:spcPts val="0"/>
              </a:spcBef>
            </a:pPr>
            <a:br>
              <a:rPr lang="es-MX" sz="48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br>
              <a:rPr lang="es-MX" sz="48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r>
              <a:rPr lang="es-MX" sz="4800" b="1" dirty="0">
                <a:solidFill>
                  <a:schemeClr val="accent4"/>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LA SECCIÓN </a:t>
            </a:r>
            <a:br>
              <a:rPr lang="es-MX" sz="4800" b="1" dirty="0">
                <a:solidFill>
                  <a:schemeClr val="accent4"/>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r>
              <a:rPr lang="es-MX" sz="4800" b="1" dirty="0">
                <a:solidFill>
                  <a:schemeClr val="accent4"/>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UNO SOMOS TODOS Y TODOS SOMOS UNO</a:t>
            </a:r>
            <a:br>
              <a:rPr lang="es-MX" sz="4800" b="1" dirty="0">
                <a:solidFill>
                  <a:schemeClr val="accent4"/>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br>
              <a:rPr lang="es-MX" sz="4800" b="1" dirty="0">
                <a:solidFill>
                  <a:schemeClr val="accent4"/>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r>
              <a:rPr lang="es-MX" sz="48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GRACIAS</a:t>
            </a:r>
            <a:br>
              <a:rPr lang="es-MX" sz="48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r>
              <a:rPr lang="es-MX" sz="48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POR SU ATENCIÓN </a:t>
            </a:r>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sp>
        <p:nvSpPr>
          <p:cNvPr id="3"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dirty="0"/>
          </a:p>
        </p:txBody>
      </p:sp>
      <p:sp>
        <p:nvSpPr>
          <p:cNvPr id="6" name="Rectangle 3"/>
          <p:cNvSpPr>
            <a:spLocks noChangeArrowheads="1"/>
          </p:cNvSpPr>
          <p:nvPr/>
        </p:nvSpPr>
        <p:spPr bwMode="auto">
          <a:xfrm>
            <a:off x="1873376"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975" y="-243408"/>
            <a:ext cx="7200800" cy="2380054"/>
          </a:xfrm>
          <a:prstGeom prst="rect">
            <a:avLst/>
          </a:prstGeom>
          <a:ln>
            <a:noFill/>
          </a:ln>
        </p:spPr>
      </p:pic>
    </p:spTree>
    <p:extLst>
      <p:ext uri="{BB962C8B-B14F-4D97-AF65-F5344CB8AC3E}">
        <p14:creationId xmlns:p14="http://schemas.microsoft.com/office/powerpoint/2010/main" val="2889829489"/>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4" y="1397963"/>
            <a:ext cx="8253350" cy="850967"/>
          </a:xfrm>
          <a:ln w="19050">
            <a:solidFill>
              <a:schemeClr val="tx1"/>
            </a:solidFill>
          </a:ln>
        </p:spPr>
        <p:txBody>
          <a:bodyPr>
            <a:noAutofit/>
          </a:bodyPr>
          <a:lstStyle/>
          <a:p>
            <a:pPr algn="ctr"/>
            <a:br>
              <a:rPr lang="es-MX" sz="2800" b="1" dirty="0">
                <a:solidFill>
                  <a:schemeClr val="tx1"/>
                </a:solidFill>
              </a:rPr>
            </a:br>
            <a:endParaRPr lang="es-MX" sz="2800" b="1" dirty="0">
              <a:solidFill>
                <a:schemeClr val="tx1"/>
              </a:solidFill>
            </a:endParaRPr>
          </a:p>
        </p:txBody>
      </p:sp>
      <p:sp>
        <p:nvSpPr>
          <p:cNvPr id="7" name="Marcador de contenido 6"/>
          <p:cNvSpPr>
            <a:spLocks noGrp="1"/>
          </p:cNvSpPr>
          <p:nvPr>
            <p:ph sz="half" idx="1"/>
          </p:nvPr>
        </p:nvSpPr>
        <p:spPr>
          <a:xfrm>
            <a:off x="2592924" y="3912973"/>
            <a:ext cx="4313864" cy="568411"/>
          </a:xfrm>
          <a:ln w="12700">
            <a:solidFill>
              <a:schemeClr val="tx1"/>
            </a:solidFill>
          </a:ln>
        </p:spPr>
        <p:txBody>
          <a:bodyPr>
            <a:normAutofit fontScale="92500" lnSpcReduction="20000"/>
          </a:bodyPr>
          <a:lstStyle/>
          <a:p>
            <a:pPr lvl="1" algn="just"/>
            <a:r>
              <a:rPr lang="es-MX" b="1" dirty="0">
                <a:solidFill>
                  <a:schemeClr val="tx1"/>
                </a:solidFill>
              </a:rPr>
              <a:t>Todos los Artículos de ambos reglamentos. 	</a:t>
            </a:r>
          </a:p>
          <a:p>
            <a:pPr lvl="1" algn="just"/>
            <a:endParaRPr lang="es-MX" b="1" dirty="0">
              <a:solidFill>
                <a:schemeClr val="tx1"/>
              </a:solidFill>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0031" y="152277"/>
            <a:ext cx="7200800" cy="1548713"/>
          </a:xfrm>
          <a:prstGeom prst="rect">
            <a:avLst/>
          </a:prstGeom>
        </p:spPr>
      </p:pic>
      <p:sp>
        <p:nvSpPr>
          <p:cNvPr id="4" name="Rectángulo 3"/>
          <p:cNvSpPr/>
          <p:nvPr/>
        </p:nvSpPr>
        <p:spPr>
          <a:xfrm>
            <a:off x="2592924" y="1500280"/>
            <a:ext cx="8253350" cy="646331"/>
          </a:xfrm>
          <a:prstGeom prst="rect">
            <a:avLst/>
          </a:prstGeom>
        </p:spPr>
        <p:txBody>
          <a:bodyPr wrap="square">
            <a:spAutoFit/>
          </a:bodyPr>
          <a:lstStyle/>
          <a:p>
            <a:pPr lvl="1" algn="ctr"/>
            <a:r>
              <a:rPr lang="es-MX" b="1" dirty="0">
                <a:solidFill>
                  <a:schemeClr val="accent2"/>
                </a:solidFill>
              </a:rPr>
              <a:t>Reglamentos Interiores de Trabajo del Personal (Docente y No Docente) de los Institutos Tecnológicos.</a:t>
            </a:r>
          </a:p>
        </p:txBody>
      </p:sp>
      <p:pic>
        <p:nvPicPr>
          <p:cNvPr id="11" name="Marcador de contenido 10"/>
          <p:cNvPicPr>
            <a:picLocks noGrp="1" noChangeAspect="1"/>
          </p:cNvPicPr>
          <p:nvPr>
            <p:ph sz="half" idx="2"/>
          </p:nvPr>
        </p:nvPicPr>
        <p:blipFill>
          <a:blip r:embed="rId3"/>
          <a:stretch>
            <a:fillRect/>
          </a:stretch>
        </p:blipFill>
        <p:spPr>
          <a:xfrm>
            <a:off x="7043351" y="2405449"/>
            <a:ext cx="3657599" cy="3871783"/>
          </a:xfrm>
          <a:prstGeom prst="rect">
            <a:avLst/>
          </a:prstGeom>
        </p:spPr>
      </p:pic>
    </p:spTree>
    <p:extLst>
      <p:ext uri="{BB962C8B-B14F-4D97-AF65-F5344CB8AC3E}">
        <p14:creationId xmlns:p14="http://schemas.microsoft.com/office/powerpoint/2010/main" val="421219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MX" dirty="0">
              <a:latin typeface="Calibri" pitchFamily="34" charset="0"/>
            </a:endParaRPr>
          </a:p>
        </p:txBody>
      </p:sp>
      <p:sp>
        <p:nvSpPr>
          <p:cNvPr id="15363" name="Rectangle 2"/>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ES" dirty="0">
              <a:latin typeface="Calibri" pitchFamily="34" charset="0"/>
            </a:endParaRPr>
          </a:p>
        </p:txBody>
      </p:sp>
      <p:sp>
        <p:nvSpPr>
          <p:cNvPr id="2" name="Rectangle 3"/>
          <p:cNvSpPr>
            <a:spLocks noChangeArrowheads="1"/>
          </p:cNvSpPr>
          <p:nvPr/>
        </p:nvSpPr>
        <p:spPr bwMode="auto">
          <a:xfrm>
            <a:off x="1914253" y="-806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044" y="-243408"/>
            <a:ext cx="7200800" cy="2380054"/>
          </a:xfrm>
          <a:prstGeom prst="rect">
            <a:avLst/>
          </a:prstGeom>
        </p:spPr>
      </p:pic>
      <p:sp>
        <p:nvSpPr>
          <p:cNvPr id="8" name="Título 7"/>
          <p:cNvSpPr>
            <a:spLocks noGrp="1"/>
          </p:cNvSpPr>
          <p:nvPr>
            <p:ph type="ctrTitle"/>
          </p:nvPr>
        </p:nvSpPr>
        <p:spPr>
          <a:xfrm>
            <a:off x="2071518" y="1977081"/>
            <a:ext cx="7049852" cy="3273824"/>
          </a:xfrm>
          <a:ln w="28575">
            <a:solidFill>
              <a:srgbClr val="FFC000"/>
            </a:solidFill>
          </a:ln>
        </p:spPr>
        <p:txBody>
          <a:bodyPr>
            <a:normAutofit fontScale="90000"/>
          </a:bodyPr>
          <a:lstStyle/>
          <a:p>
            <a:pPr algn="ctr"/>
            <a:br>
              <a:rPr lang="es-MX" sz="4000" b="1" cap="small" dirty="0">
                <a:latin typeface="Calibri" panose="020F0502020204030204" pitchFamily="34" charset="0"/>
                <a:cs typeface="Calibri" panose="020F0502020204030204" pitchFamily="34" charset="0"/>
              </a:rPr>
            </a:br>
            <a:br>
              <a:rPr lang="es-MX" sz="4000" b="1" cap="small" dirty="0">
                <a:latin typeface="Calibri" panose="020F0502020204030204" pitchFamily="34" charset="0"/>
                <a:cs typeface="Calibri" panose="020F0502020204030204" pitchFamily="34" charset="0"/>
              </a:rPr>
            </a:br>
            <a:br>
              <a:rPr lang="es-MX" sz="4000" b="1" cap="small" dirty="0">
                <a:latin typeface="Calibri" panose="020F0502020204030204" pitchFamily="34" charset="0"/>
                <a:cs typeface="Calibri" panose="020F0502020204030204" pitchFamily="34" charset="0"/>
              </a:rPr>
            </a:br>
            <a:br>
              <a:rPr lang="es-MX" sz="4000" b="1" cap="small" dirty="0">
                <a:latin typeface="Calibri" panose="020F0502020204030204" pitchFamily="34" charset="0"/>
                <a:cs typeface="Calibri" panose="020F0502020204030204" pitchFamily="34" charset="0"/>
              </a:rPr>
            </a:br>
            <a:br>
              <a:rPr lang="es-MX" sz="4000" b="1" cap="small" dirty="0">
                <a:latin typeface="Calibri" panose="020F0502020204030204" pitchFamily="34" charset="0"/>
                <a:cs typeface="Calibri" panose="020F0502020204030204" pitchFamily="34" charset="0"/>
              </a:rPr>
            </a:br>
            <a:br>
              <a:rPr lang="es-MX" sz="4000" b="1" cap="small" dirty="0">
                <a:latin typeface="Calibri" panose="020F0502020204030204" pitchFamily="34" charset="0"/>
                <a:cs typeface="Calibri" panose="020F0502020204030204" pitchFamily="34" charset="0"/>
              </a:rPr>
            </a:br>
            <a:br>
              <a:rPr lang="es-MX" sz="4000" b="1" cap="small" dirty="0">
                <a:latin typeface="Calibri" panose="020F0502020204030204" pitchFamily="34" charset="0"/>
                <a:cs typeface="Calibri" panose="020F0502020204030204" pitchFamily="34" charset="0"/>
              </a:rPr>
            </a:br>
            <a:br>
              <a:rPr lang="es-MX" sz="4000" b="1" cap="small" dirty="0">
                <a:latin typeface="Calibri" panose="020F0502020204030204" pitchFamily="34" charset="0"/>
                <a:cs typeface="Calibri" panose="020F0502020204030204" pitchFamily="34" charset="0"/>
              </a:rPr>
            </a:br>
            <a:br>
              <a:rPr lang="es-MX" sz="4000" b="1" cap="small" dirty="0">
                <a:latin typeface="Calibri" panose="020F0502020204030204" pitchFamily="34" charset="0"/>
                <a:cs typeface="Calibri" panose="020F0502020204030204" pitchFamily="34" charset="0"/>
              </a:rPr>
            </a:br>
            <a:br>
              <a:rPr lang="es-MX" sz="4000" b="1" cap="small" dirty="0">
                <a:latin typeface="Calibri" panose="020F0502020204030204" pitchFamily="34" charset="0"/>
                <a:cs typeface="Calibri" panose="020F0502020204030204" pitchFamily="34" charset="0"/>
              </a:rPr>
            </a:br>
            <a:br>
              <a:rPr lang="es-MX" sz="4000" b="1" cap="small" dirty="0">
                <a:latin typeface="Calibri" panose="020F0502020204030204" pitchFamily="34" charset="0"/>
                <a:cs typeface="Calibri" panose="020F0502020204030204" pitchFamily="34" charset="0"/>
              </a:rPr>
            </a:br>
            <a:br>
              <a:rPr lang="es-MX" sz="4000" b="1" cap="small" dirty="0">
                <a:latin typeface="Calibri" panose="020F0502020204030204" pitchFamily="34" charset="0"/>
                <a:cs typeface="Calibri" panose="020F0502020204030204" pitchFamily="34" charset="0"/>
              </a:rPr>
            </a:br>
            <a:br>
              <a:rPr lang="es-MX" sz="4000" b="1" cap="small" dirty="0">
                <a:latin typeface="Calibri" panose="020F0502020204030204" pitchFamily="34" charset="0"/>
                <a:cs typeface="Calibri" panose="020F0502020204030204" pitchFamily="34" charset="0"/>
              </a:rPr>
            </a:br>
            <a:br>
              <a:rPr lang="es-MX" sz="4000" b="1" cap="small" dirty="0">
                <a:latin typeface="Calibri" panose="020F0502020204030204" pitchFamily="34" charset="0"/>
                <a:cs typeface="Calibri" panose="020F0502020204030204" pitchFamily="34" charset="0"/>
              </a:rPr>
            </a:br>
            <a:br>
              <a:rPr lang="es-MX" sz="4000" b="1" cap="small" dirty="0">
                <a:latin typeface="Calibri" panose="020F0502020204030204" pitchFamily="34" charset="0"/>
                <a:cs typeface="Calibri" panose="020F0502020204030204" pitchFamily="34" charset="0"/>
              </a:rPr>
            </a:br>
            <a:r>
              <a:rPr lang="es-MX" sz="4000" b="1" cap="small" dirty="0">
                <a:latin typeface="Calibri" panose="020F0502020204030204" pitchFamily="34" charset="0"/>
                <a:cs typeface="Calibri" panose="020F0502020204030204" pitchFamily="34" charset="0"/>
              </a:rPr>
              <a:t>PROCESO DE </a:t>
            </a:r>
            <a:r>
              <a:rPr lang="es-MX" sz="4000" b="1" cap="small" dirty="0">
                <a:solidFill>
                  <a:srgbClr val="FFC000"/>
                </a:solidFill>
                <a:latin typeface="Calibri" panose="020F0502020204030204" pitchFamily="34" charset="0"/>
                <a:cs typeface="Calibri" panose="020F0502020204030204" pitchFamily="34" charset="0"/>
              </a:rPr>
              <a:t>PROMOCIÓN</a:t>
            </a:r>
            <a:r>
              <a:rPr lang="es-MX" sz="4000" b="1" cap="small" dirty="0">
                <a:latin typeface="Calibri" panose="020F0502020204030204" pitchFamily="34" charset="0"/>
                <a:cs typeface="Calibri" panose="020F0502020204030204" pitchFamily="34" charset="0"/>
              </a:rPr>
              <a:t>, </a:t>
            </a:r>
            <a:r>
              <a:rPr lang="es-MX" sz="4000" b="1" cap="small" dirty="0">
                <a:solidFill>
                  <a:srgbClr val="0070C0"/>
                </a:solidFill>
                <a:latin typeface="Calibri" panose="020F0502020204030204" pitchFamily="34" charset="0"/>
                <a:cs typeface="Calibri" panose="020F0502020204030204" pitchFamily="34" charset="0"/>
              </a:rPr>
              <a:t>COMPACTACIÓN Y </a:t>
            </a:r>
            <a:r>
              <a:rPr lang="es-MX" sz="4000" b="1" cap="small" dirty="0">
                <a:solidFill>
                  <a:srgbClr val="92D050"/>
                </a:solidFill>
                <a:latin typeface="Calibri" panose="020F0502020204030204" pitchFamily="34" charset="0"/>
                <a:cs typeface="Calibri" panose="020F0502020204030204" pitchFamily="34" charset="0"/>
              </a:rPr>
              <a:t>REGULARIZACIÓN</a:t>
            </a:r>
            <a:r>
              <a:rPr lang="es-MX" sz="4000" b="1" cap="small" dirty="0">
                <a:latin typeface="Calibri" panose="020F0502020204030204" pitchFamily="34" charset="0"/>
                <a:cs typeface="Calibri" panose="020F0502020204030204" pitchFamily="34" charset="0"/>
              </a:rPr>
              <a:t> DEL TÉCNICO DOCENTE Y NO DOCENTE</a:t>
            </a:r>
            <a:br>
              <a:rPr lang="es-MX" sz="4000" b="1" cap="small" dirty="0">
                <a:latin typeface="Calibri" panose="020F0502020204030204" pitchFamily="34" charset="0"/>
                <a:cs typeface="Calibri" panose="020F0502020204030204" pitchFamily="34" charset="0"/>
              </a:rPr>
            </a:br>
            <a:r>
              <a:rPr lang="es-MX" sz="4000" b="1" cap="small" dirty="0">
                <a:solidFill>
                  <a:srgbClr val="FF0000"/>
                </a:solidFill>
                <a:latin typeface="Calibri" panose="020F0502020204030204" pitchFamily="34" charset="0"/>
                <a:cs typeface="Calibri" panose="020F0502020204030204" pitchFamily="34" charset="0"/>
              </a:rPr>
              <a:t>contratación para cubrir necesidades </a:t>
            </a:r>
            <a:r>
              <a:rPr lang="es-MX" sz="4000" cap="small" dirty="0">
                <a:latin typeface="Calibri" panose="020F0502020204030204" pitchFamily="34" charset="0"/>
                <a:cs typeface="Calibri" panose="020F0502020204030204" pitchFamily="34" charset="0"/>
              </a:rPr>
              <a:t>ART. 127 (a)</a:t>
            </a:r>
          </a:p>
        </p:txBody>
      </p:sp>
    </p:spTree>
    <p:extLst>
      <p:ext uri="{BB962C8B-B14F-4D97-AF65-F5344CB8AC3E}">
        <p14:creationId xmlns:p14="http://schemas.microsoft.com/office/powerpoint/2010/main" val="2197594477"/>
      </p:ext>
    </p:extLst>
  </p:cSld>
  <p:clrMapOvr>
    <a:masterClrMapping/>
  </p:clrMapOvr>
  <mc:AlternateContent xmlns:mc="http://schemas.openxmlformats.org/markup-compatibility/2006" xmlns:p14="http://schemas.microsoft.com/office/powerpoint/2010/main">
    <mc:Choice Requires="p14">
      <p:transition spd="slow">
        <p14:prism dir="u" isContent="1" isInverted="1"/>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TotalTime>
  <Words>3851</Words>
  <Application>Microsoft Office PowerPoint</Application>
  <PresentationFormat>Panorámica</PresentationFormat>
  <Paragraphs>336</Paragraphs>
  <Slides>70</Slides>
  <Notes>61</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70</vt:i4>
      </vt:variant>
    </vt:vector>
  </HeadingPairs>
  <TitlesOfParts>
    <vt:vector size="78" baseType="lpstr">
      <vt:lpstr>Arial</vt:lpstr>
      <vt:lpstr>Arial Black</vt:lpstr>
      <vt:lpstr>Calibri</vt:lpstr>
      <vt:lpstr>Calibri Light</vt:lpstr>
      <vt:lpstr>Trebuchet MS</vt:lpstr>
      <vt:lpstr>Wingdings 3</vt:lpstr>
      <vt:lpstr>Tema de Office</vt:lpstr>
      <vt:lpstr>Documento de Microsoft Word</vt:lpstr>
      <vt:lpstr>Curso - Taller para secretarios Generales y RCT de la sección 61.  Junio 2022</vt:lpstr>
      <vt:lpstr> Objetivos del Curso - taller. </vt:lpstr>
      <vt:lpstr> Leyes Reglamentos y Minutas </vt:lpstr>
      <vt:lpstr>Constitución política de los estados Unidos mexicanos</vt:lpstr>
      <vt:lpstr>Ley federal del Trabajo</vt:lpstr>
      <vt:lpstr>Ley federal de los Trabajadores al Servicio del Estado</vt:lpstr>
      <vt:lpstr> El Reglamento de las Condiciones Generales de la SEP. </vt:lpstr>
      <vt:lpstr> </vt:lpstr>
      <vt:lpstr>               PROCESO DE PROMOCIÓN, COMPACTACIÓN Y REGULARIZACIÓN DEL TÉCNICO DOCENTE Y NO DOCENTE contratación para cubrir necesidades ART. 127 (a)</vt:lpstr>
      <vt:lpstr> NUMERALES DE LA MINUTA SEP-SNTE.   Numerales de las minutas 2019, 2020 y 2021;  17, 18 y 25 respectivamente, de las Minutas  de Negociación Salarial.</vt:lpstr>
      <vt:lpstr>                          MINUTA 2019                        </vt:lpstr>
      <vt:lpstr>                     MINUTA 2020                       </vt:lpstr>
      <vt:lpstr>                              MINUTA 2021                       </vt:lpstr>
      <vt:lpstr>                              MINUTA 2022                       </vt:lpstr>
      <vt:lpstr>                                                REGLAMENTO INTERIOR DE TRABAJO    Reglamento Interior de Trabajo del Personal Docente en sus Artículos: 1, 2, 127(a).  </vt:lpstr>
      <vt:lpstr>                           ARTICULOS DEL REGLAMENTO  Artículo 1. Este Reglamento fija las condiciones interiores de trabajo del personal docente y, regula las relaciones laborales entre éste y las autoridades de los Institutos Tecnológicos, para quienes será obligatoria su observancia. Norma también las relaciones de dicho personal respecto a las modalidades derivadas del establecimiento de los nuevos tabuladores y sus consiguientes categorías y niveles</vt:lpstr>
      <vt:lpstr>                           ARTICULOS DEL REGLAMENTO  Artículo 2. Lo no previsto en este Reglamento Interior estará sujeto a lo establecido en el Artículo 123, Apartado "B", de la Constitución Política de los Estados Unidos Mexicanos, en la Ley Federal de los Trabajadores al Servicio del Estado, en la Ley del Instituto de Seguridad y Servicios Sociales de los Trabajadores del Estado y en el Reglamento de las Condiciones Generales de Trabajo del Personal de la Secretaría de Educación Pública.</vt:lpstr>
      <vt:lpstr>                             ARTICULOS DEL REGLAMENTO  Artículo 127. Para el concurso abierto de oposición, se observará el procedimiento siguiente:   a) La Subdirección, la División de Estudios Superiores, la de Estudios Técnicos o la Coordinación del Centro de Graduados, en acuerdo con el Director, determinarán la necesidad de un mayor número de plazas para el personal docente, de acuerdo a la estructura educativa respectiva, especificándose las funciones que se requieren cumplir en el Instituto en concordancia con la categoría y nivel que soliciten, indicándose los requisitos que deberán cubrir los aspirantes a las plazas vacantes, según lo señale este Reglamento Interior y la convocatoria respectiva, haciéndolo del conocimiento de la Organización Sindical. </vt:lpstr>
      <vt:lpstr>                Es importante resaltar que debido a que las diferentes autoridades de la DG del TecNM y directivos locales (directores) y Comisiones Dictaminadoras, así como Comités Delegacionales han interpretado y aplicado estos Procesos a su libre albedrío es necesario darlo a conocer.</vt:lpstr>
      <vt:lpstr>                  Artículo 5. Las funciones del personal docente de los Institutos Tecnológicos son: impartir educación para formar profesionales de nivel superior y medio superior e investigadores; organizar y realizar investigaciones sobre problemas de interés regional y nacional; desarrollar actividades orientadas a extender los beneficios de la ciencia, la técnica y la cultura, así como participar en la dirección y administración de las actividades mencionadas que la autoridad respectiva le encomiende.  Artículo 9. La promoción a las diferentes categorías y niveles del personal docente estará sujeta a los procedimientos para los concursos de oposición que se establecen en este Reglamento Interior; y dicho personal sólo podrá ser promovido a partir del momento en que adquiera su base (definitividad). (CODIGO 10)  Artículo 105. Para obtener la promoción, el personal docente deberá cumplir siempre con el procedimiento establecido del concurso de oposición en este Reglamento Interior</vt:lpstr>
      <vt:lpstr>                           </vt:lpstr>
      <vt:lpstr> TIPOS DE PROMOCIÓN         </vt:lpstr>
      <vt:lpstr>                      El concurso de oposición para ingreso (concurso abierto) es el procedimiento a través del cual cualquier persona puede aspirar a obtener una categoría y nivel vacante puesta a concurso.  El concurso de oposición para promoción (concurso cerrado) es el procedimiento mediante el cual el personal docente de los Institutos Tecnológicos puede ser ascendido de categoría o nivel. </vt:lpstr>
      <vt:lpstr>                   Por CANCELACIÓN - CREACIÓN (promoción anual)  :   Es la que cada año el Tecnológico Nacional de México CONVOCA para el proceso de promoción del personal docente de los institutos tecnológicos.  Aquí NO se compite con nadie, se cumple con los requisitos de la plaza y se promociona.</vt:lpstr>
      <vt:lpstr>                   Por PLAZA VACANTE DEFINITIVA:   Son las Convocatorias Cerradas emitidas por la institución para realizar Promoción, Compactación, Regularización y cubrir Necesidades.  En esta opción se compite con todos los interesados para la misma Convocatoria. </vt:lpstr>
      <vt:lpstr>                     Utilizándose de la siguiente manera y en ese orden:  a) Primeramente, para PROMOCIÓN O CORRIMIENTOS  b) En seguida para COMPACTACIÓN . c) Posteriormente para REGULARIZACIÓN de Técnicos Docentes, y REGULARIZACIÓN del Personal no     Docente con perfil y hrs. Frente a grupo.</vt:lpstr>
      <vt:lpstr>                 d) Para cubrir necesidades académicas, con personal docente de carrera y de hrs de asignatura. e) Si queda la convocatoria por NECESIDADES DESIERTA. Por último, se Convoca de manera ABIERTO </vt:lpstr>
      <vt:lpstr>                                             </vt:lpstr>
      <vt:lpst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vt:lpstr>
      <vt:lpstr>REQUISITOS REGLAMENTARIOS REQUISITOS DE LA PLAZA:    </vt:lpstr>
      <vt:lpstr>  </vt:lpstr>
      <vt:lpstr>  </vt:lpstr>
      <vt:lpstr>  </vt:lpstr>
      <vt:lpstr>  </vt:lpstr>
      <vt:lpstr>  </vt:lpstr>
      <vt:lpstr>             SRIO. DE ASUNTOS LABORALES   ING. ARMANDO AVALOS ARCEO  CORREO ELECTRONICO asuntoslaboralesces61@snte.org.mx  TELÉFONO (01) 55 57 04 700 EXT 122  CELULAR 353 563 8868</vt:lpstr>
      <vt:lpstr>  EN LA SECCIÓN  UNO SOMOS TODOS Y TODOS SOMOS UNO  GRACIAS POR SU ATENCIÓN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 Taller para secretarios Generales y RCT de la sección 61.  Junio 2022</dc:title>
  <dc:creator>SECCIÓN 61</dc:creator>
  <cp:lastModifiedBy>armando avalos</cp:lastModifiedBy>
  <cp:revision>19</cp:revision>
  <dcterms:created xsi:type="dcterms:W3CDTF">2022-05-23T17:41:10Z</dcterms:created>
  <dcterms:modified xsi:type="dcterms:W3CDTF">2022-06-03T17:37:06Z</dcterms:modified>
</cp:coreProperties>
</file>